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handoutMasterIdLst>
    <p:handoutMasterId r:id="rId17"/>
  </p:handoutMasterIdLst>
  <p:sldIdLst>
    <p:sldId id="384" r:id="rId2"/>
    <p:sldId id="376" r:id="rId3"/>
    <p:sldId id="406" r:id="rId4"/>
    <p:sldId id="445" r:id="rId5"/>
    <p:sldId id="444" r:id="rId6"/>
    <p:sldId id="370" r:id="rId7"/>
    <p:sldId id="446" r:id="rId8"/>
    <p:sldId id="447" r:id="rId9"/>
    <p:sldId id="451" r:id="rId10"/>
    <p:sldId id="450" r:id="rId11"/>
    <p:sldId id="452" r:id="rId12"/>
    <p:sldId id="448" r:id="rId13"/>
    <p:sldId id="449" r:id="rId14"/>
    <p:sldId id="443" r:id="rId15"/>
  </p:sldIdLst>
  <p:sldSz cx="13716000" cy="8229600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592">
          <p15:clr>
            <a:srgbClr val="A4A3A4"/>
          </p15:clr>
        </p15:guide>
        <p15:guide id="4" pos="4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9133"/>
    <a:srgbClr val="7CC761"/>
    <a:srgbClr val="519B37"/>
    <a:srgbClr val="5CB03E"/>
    <a:srgbClr val="63BD43"/>
    <a:srgbClr val="89CD71"/>
    <a:srgbClr val="AFDD9F"/>
    <a:srgbClr val="0D8946"/>
    <a:srgbClr val="FF6600"/>
    <a:srgbClr val="417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45" autoAdjust="0"/>
    <p:restoredTop sz="99539" autoAdjust="0"/>
  </p:normalViewPr>
  <p:slideViewPr>
    <p:cSldViewPr>
      <p:cViewPr>
        <p:scale>
          <a:sx n="60" d="100"/>
          <a:sy n="60" d="100"/>
        </p:scale>
        <p:origin x="732" y="-148"/>
      </p:cViewPr>
      <p:guideLst>
        <p:guide orient="horz" pos="2160"/>
        <p:guide pos="2880"/>
        <p:guide orient="horz" pos="2592"/>
        <p:guide pos="4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4" cy="495299"/>
          </a:xfrm>
          <a:prstGeom prst="rect">
            <a:avLst/>
          </a:prstGeom>
        </p:spPr>
        <p:txBody>
          <a:bodyPr vert="horz" lIns="93727" tIns="46864" rIns="93727" bIns="4686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6" y="1"/>
            <a:ext cx="2944284" cy="495299"/>
          </a:xfrm>
          <a:prstGeom prst="rect">
            <a:avLst/>
          </a:prstGeom>
        </p:spPr>
        <p:txBody>
          <a:bodyPr vert="horz" lIns="93727" tIns="46864" rIns="93727" bIns="46864" rtlCol="0"/>
          <a:lstStyle>
            <a:lvl1pPr algn="r">
              <a:defRPr sz="1200"/>
            </a:lvl1pPr>
          </a:lstStyle>
          <a:p>
            <a:fld id="{1F0ADD2B-D7DD-4544-8BF8-1802A0BE005E}" type="datetimeFigureOut">
              <a:rPr lang="en-US" smtClean="0"/>
              <a:pPr/>
              <a:t>02-May-17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08981"/>
            <a:ext cx="2944284" cy="495299"/>
          </a:xfrm>
          <a:prstGeom prst="rect">
            <a:avLst/>
          </a:prstGeom>
        </p:spPr>
        <p:txBody>
          <a:bodyPr vert="horz" lIns="93727" tIns="46864" rIns="93727" bIns="4686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6" y="9408981"/>
            <a:ext cx="2944284" cy="495299"/>
          </a:xfrm>
          <a:prstGeom prst="rect">
            <a:avLst/>
          </a:prstGeom>
        </p:spPr>
        <p:txBody>
          <a:bodyPr vert="horz" lIns="93727" tIns="46864" rIns="93727" bIns="46864" rtlCol="0" anchor="b"/>
          <a:lstStyle>
            <a:lvl1pPr algn="r">
              <a:defRPr sz="1200"/>
            </a:lvl1pPr>
          </a:lstStyle>
          <a:p>
            <a:fld id="{CBED7545-F583-4188-8D68-3BA9D81D91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88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4" cy="495299"/>
          </a:xfrm>
          <a:prstGeom prst="rect">
            <a:avLst/>
          </a:prstGeom>
        </p:spPr>
        <p:txBody>
          <a:bodyPr vert="horz" lIns="93727" tIns="46864" rIns="93727" bIns="4686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6" y="1"/>
            <a:ext cx="2944284" cy="495299"/>
          </a:xfrm>
          <a:prstGeom prst="rect">
            <a:avLst/>
          </a:prstGeom>
        </p:spPr>
        <p:txBody>
          <a:bodyPr vert="horz" lIns="93727" tIns="46864" rIns="93727" bIns="46864" rtlCol="0"/>
          <a:lstStyle>
            <a:lvl1pPr algn="r">
              <a:defRPr sz="1200"/>
            </a:lvl1pPr>
          </a:lstStyle>
          <a:p>
            <a:fld id="{712422E7-0108-4E9E-A8AC-931824AAF2EC}" type="datetimeFigureOut">
              <a:rPr lang="en-US" smtClean="0"/>
              <a:pPr/>
              <a:t>02-May-17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0038" y="742950"/>
            <a:ext cx="6194425" cy="3716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27" tIns="46864" rIns="93727" bIns="4686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05351"/>
            <a:ext cx="5435600" cy="4457699"/>
          </a:xfrm>
          <a:prstGeom prst="rect">
            <a:avLst/>
          </a:prstGeom>
        </p:spPr>
        <p:txBody>
          <a:bodyPr vert="horz" lIns="93727" tIns="46864" rIns="93727" bIns="4686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4284" cy="495299"/>
          </a:xfrm>
          <a:prstGeom prst="rect">
            <a:avLst/>
          </a:prstGeom>
        </p:spPr>
        <p:txBody>
          <a:bodyPr vert="horz" lIns="93727" tIns="46864" rIns="93727" bIns="4686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6" y="9408981"/>
            <a:ext cx="2944284" cy="495299"/>
          </a:xfrm>
          <a:prstGeom prst="rect">
            <a:avLst/>
          </a:prstGeom>
        </p:spPr>
        <p:txBody>
          <a:bodyPr vert="horz" lIns="93727" tIns="46864" rIns="93727" bIns="46864" rtlCol="0" anchor="b"/>
          <a:lstStyle>
            <a:lvl1pPr algn="r">
              <a:defRPr sz="1200"/>
            </a:lvl1pPr>
          </a:lstStyle>
          <a:p>
            <a:fld id="{CFF987D4-D0D9-4204-BC32-A449B3D625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5142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40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1645924"/>
            <a:ext cx="11772900" cy="2312670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206240"/>
            <a:ext cx="9601200" cy="210312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9070"/>
            <a:ext cx="4343400" cy="302814"/>
          </a:xfrm>
        </p:spPr>
        <p:txBody>
          <a:bodyPr/>
          <a:lstStyle/>
          <a:p>
            <a:fld id="{85A6DDA5-00B5-4A6E-9102-0931781E478E}" type="datetime1">
              <a:rPr lang="en-US" smtClean="0"/>
              <a:pPr/>
              <a:t>02-May-17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0" y="9070"/>
            <a:ext cx="6172200" cy="30281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039600" y="-3809"/>
            <a:ext cx="1600200" cy="328571"/>
          </a:xfrm>
        </p:spPr>
        <p:txBody>
          <a:bodyPr/>
          <a:lstStyle>
            <a:lvl1pPr algn="r">
              <a:defRPr sz="2400">
                <a:latin typeface="Limon S1" pitchFamily="2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EC1BD-EBD1-4EAB-8DEA-BF5BE0AED11D}" type="datetime1">
              <a:rPr lang="en-US" smtClean="0"/>
              <a:pPr/>
              <a:t>02-May-17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44100" y="731520"/>
            <a:ext cx="3086100" cy="704088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31520"/>
            <a:ext cx="9029700" cy="70408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5BC5-474C-4ED1-AAF6-F1A76095ECD8}" type="datetime1">
              <a:rPr lang="en-US" smtClean="0"/>
              <a:pPr/>
              <a:t>02-May-17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04610"/>
            <a:ext cx="12268200" cy="655320"/>
          </a:xfrm>
        </p:spPr>
        <p:txBody>
          <a:bodyPr>
            <a:normAutofit/>
          </a:bodyPr>
          <a:lstStyle>
            <a:lvl1pPr>
              <a:defRPr sz="3200">
                <a:latin typeface="Khmer MEF2" pitchFamily="2" charset="0"/>
                <a:cs typeface="Khmer MEF2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414"/>
            <a:ext cx="12801600" cy="6593986"/>
          </a:xfrm>
        </p:spPr>
        <p:txBody>
          <a:bodyPr/>
          <a:lstStyle>
            <a:lvl1pPr>
              <a:defRPr>
                <a:latin typeface="Khmer MEF1" pitchFamily="2" charset="0"/>
                <a:cs typeface="Khmer MEF1" pitchFamily="2" charset="0"/>
              </a:defRPr>
            </a:lvl1pPr>
            <a:lvl2pPr>
              <a:defRPr>
                <a:latin typeface="Khmer MEF1" pitchFamily="2" charset="0"/>
                <a:cs typeface="Khmer MEF1" pitchFamily="2" charset="0"/>
              </a:defRPr>
            </a:lvl2pPr>
            <a:lvl3pPr>
              <a:defRPr>
                <a:latin typeface="Khmer MEF1" pitchFamily="2" charset="0"/>
                <a:cs typeface="Khmer MEF1" pitchFamily="2" charset="0"/>
              </a:defRPr>
            </a:lvl3pPr>
            <a:lvl4pPr>
              <a:defRPr>
                <a:latin typeface="Khmer MEF1" pitchFamily="2" charset="0"/>
                <a:cs typeface="Khmer MEF1" pitchFamily="2" charset="0"/>
              </a:defRPr>
            </a:lvl4pPr>
            <a:lvl5pPr>
              <a:defRPr>
                <a:latin typeface="Khmer MEF1" pitchFamily="2" charset="0"/>
                <a:cs typeface="Khmer MEF1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9070"/>
            <a:ext cx="4343400" cy="302814"/>
          </a:xfrm>
        </p:spPr>
        <p:txBody>
          <a:bodyPr/>
          <a:lstStyle/>
          <a:p>
            <a:fld id="{85A6DDA5-00B5-4A6E-9102-0931781E478E}" type="datetime1">
              <a:rPr lang="en-US" smtClean="0"/>
              <a:pPr/>
              <a:t>02-May-17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0" y="9070"/>
            <a:ext cx="6172200" cy="30281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039600" y="-3809"/>
            <a:ext cx="1600200" cy="328571"/>
          </a:xfrm>
        </p:spPr>
        <p:txBody>
          <a:bodyPr/>
          <a:lstStyle>
            <a:lvl1pPr algn="r">
              <a:defRPr sz="2400">
                <a:latin typeface="Limon S1" pitchFamily="2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102" y="-33996"/>
            <a:ext cx="935502" cy="9355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70" y="2834643"/>
            <a:ext cx="11658600" cy="2640329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70" y="5552239"/>
            <a:ext cx="11658600" cy="1800224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84E0-CAFC-48BD-BCCF-6DBED8781A6F}" type="datetime1">
              <a:rPr lang="en-US" smtClean="0"/>
              <a:pPr/>
              <a:t>02-May-17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097280" y="5519321"/>
            <a:ext cx="11772900" cy="190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08025"/>
            <a:ext cx="6057900" cy="56619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2300" y="2008025"/>
            <a:ext cx="6057900" cy="56619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259D-5446-428D-9D63-40FDB6FCE214}" type="datetime1">
              <a:rPr lang="en-US" smtClean="0"/>
              <a:pPr/>
              <a:t>02-May-17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11680"/>
            <a:ext cx="5897880" cy="767716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926083"/>
            <a:ext cx="5897880" cy="47415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32320" y="2011680"/>
            <a:ext cx="5897880" cy="767716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32320" y="2926083"/>
            <a:ext cx="5897880" cy="47415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3E19-D42F-4E1B-A815-83560189884A}" type="datetime1">
              <a:rPr lang="en-US" smtClean="0"/>
              <a:pPr/>
              <a:t>02-May-17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4033099" y="4854870"/>
            <a:ext cx="5650992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76200"/>
            <a:ext cx="13716000" cy="810904"/>
          </a:xfrm>
          <a:prstGeom prst="rect">
            <a:avLst/>
          </a:prstGeom>
          <a:solidFill>
            <a:srgbClr val="0D8946"/>
          </a:solidFill>
          <a:ln>
            <a:solidFill>
              <a:srgbClr val="0D89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dirty="0" smtClean="0">
                <a:effectLst/>
                <a:latin typeface="Khmer MEF1" panose="02000506000000020004" pitchFamily="2" charset="0"/>
                <a:cs typeface="Khmer MEF1" panose="02000506000000020004" pitchFamily="2" charset="0"/>
              </a:rPr>
              <a:t>ការកំណត់សូចនាករសមិទ្ធកម្មគន្លឹះ សម្រាប់អង្គភាពថវិកា នៃក្រសួងសេដ្ឋកិច្ចនិងហិរញ្ញវត្ថុ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76600"/>
            <a:ext cx="12344400" cy="1188720"/>
          </a:xfrm>
        </p:spPr>
        <p:txBody>
          <a:bodyPr>
            <a:normAutofit/>
          </a:bodyPr>
          <a:lstStyle>
            <a:lvl1pPr algn="ctr">
              <a:defRPr sz="5400">
                <a:latin typeface="Khmer MEF2" panose="02000506000000020004" pitchFamily="2" charset="0"/>
                <a:cs typeface="Khmer MEF2" panose="0200050600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102" y="-33996"/>
            <a:ext cx="935502" cy="935502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039600" y="-3809"/>
            <a:ext cx="1600200" cy="328571"/>
          </a:xfrm>
        </p:spPr>
        <p:txBody>
          <a:bodyPr/>
          <a:lstStyle>
            <a:lvl1pPr algn="r">
              <a:defRPr sz="2400">
                <a:latin typeface="Limon S1" pitchFamily="2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9070"/>
            <a:ext cx="4343400" cy="302814"/>
          </a:xfrm>
        </p:spPr>
        <p:txBody>
          <a:bodyPr/>
          <a:lstStyle/>
          <a:p>
            <a:fld id="{85A6DDA5-00B5-4A6E-9102-0931781E478E}" type="datetime1">
              <a:rPr lang="en-US" smtClean="0"/>
              <a:pPr/>
              <a:t>02-May-17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0" y="9070"/>
            <a:ext cx="6172200" cy="302814"/>
          </a:xfr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039600" y="-3809"/>
            <a:ext cx="1600200" cy="328571"/>
          </a:xfrm>
        </p:spPr>
        <p:txBody>
          <a:bodyPr/>
          <a:lstStyle>
            <a:lvl1pPr algn="r">
              <a:defRPr sz="2400">
                <a:latin typeface="Limon S1" pitchFamily="2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950498"/>
            <a:ext cx="3209544" cy="1514247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7700" y="950496"/>
            <a:ext cx="8572500" cy="669340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2" y="2556665"/>
            <a:ext cx="3209544" cy="50923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1B89-2218-473C-A5EC-88BC6CE7CE6A}" type="datetime1">
              <a:rPr lang="en-US" smtClean="0"/>
              <a:pPr/>
              <a:t>02-May-17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817002" y="4296009"/>
            <a:ext cx="6693408" cy="2383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50976"/>
            <a:ext cx="3214020" cy="151790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7915" y="1005845"/>
            <a:ext cx="8856585" cy="6600547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2560322"/>
            <a:ext cx="3209544" cy="50913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CAEE-6E30-4D91-B201-A9901264B4F9}" type="datetime1">
              <a:rPr lang="en-US" smtClean="0"/>
              <a:pPr/>
              <a:t>02-May-17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64944"/>
            <a:ext cx="13716000" cy="2743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40080"/>
            <a:ext cx="12344400" cy="118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20240"/>
            <a:ext cx="12344400" cy="5852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3716000" cy="324000"/>
          </a:xfrm>
          <a:prstGeom prst="rect">
            <a:avLst/>
          </a:prstGeom>
          <a:solidFill>
            <a:srgbClr val="0D8946"/>
          </a:solidFill>
          <a:ln>
            <a:solidFill>
              <a:srgbClr val="0D89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21948"/>
            <a:ext cx="4343400" cy="395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910D37A-39B7-4C5B-A05F-9B69278399BE}" type="datetime1">
              <a:rPr lang="en-US" smtClean="0"/>
              <a:pPr/>
              <a:t>02-May-17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0" y="21948"/>
            <a:ext cx="6172200" cy="395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30000" y="21948"/>
            <a:ext cx="1600200" cy="395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0D8946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" y="2895600"/>
            <a:ext cx="13563600" cy="3352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km-KH" sz="2800" dirty="0" smtClean="0">
                <a:solidFill>
                  <a:srgbClr val="0D8946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វិបស្សនារៀបចំផែនការយុទ្ធសាស្ត្រថវិកា ២០១៨</a:t>
            </a:r>
            <a:r>
              <a:rPr lang="en-US" sz="2800" dirty="0" smtClean="0">
                <a:solidFill>
                  <a:srgbClr val="0D8946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-</a:t>
            </a:r>
            <a:r>
              <a:rPr lang="km-KH" sz="2800" dirty="0" smtClean="0">
                <a:solidFill>
                  <a:srgbClr val="0D8946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២០២០</a:t>
            </a:r>
          </a:p>
          <a:p>
            <a:pPr algn="ctr">
              <a:lnSpc>
                <a:spcPct val="150000"/>
              </a:lnSpc>
            </a:pPr>
            <a:endParaRPr lang="km-KH" sz="2800" dirty="0" smtClean="0">
              <a:solidFill>
                <a:srgbClr val="0D8946"/>
              </a:solidFill>
              <a:latin typeface="Khmer MEF2" panose="02000506000000020004" pitchFamily="2" charset="0"/>
              <a:cs typeface="Khmer MEF2" panose="02000506000000020004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km-KH" sz="4000" dirty="0" smtClean="0">
                <a:solidFill>
                  <a:srgbClr val="0D8946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ការកំណត់សូចនាករសមិទ្ធកម្មគន្លឹះ សម្រាប់អង្គភាពថវិកា​</a:t>
            </a:r>
          </a:p>
          <a:p>
            <a:pPr algn="ctr">
              <a:lnSpc>
                <a:spcPct val="150000"/>
              </a:lnSpc>
            </a:pPr>
            <a:r>
              <a:rPr lang="km-KH" sz="4000" dirty="0" smtClean="0">
                <a:solidFill>
                  <a:srgbClr val="0D8946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នៃក្រសួង</a:t>
            </a:r>
            <a:r>
              <a:rPr lang="km-KH" sz="4000" dirty="0">
                <a:solidFill>
                  <a:srgbClr val="0D8946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សេដ្ឋកិច្ចនិងហិរញ្ញ</a:t>
            </a:r>
            <a:r>
              <a:rPr lang="km-KH" sz="4000" dirty="0" smtClean="0">
                <a:solidFill>
                  <a:srgbClr val="0D8946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វត្ថុ</a:t>
            </a:r>
            <a:endParaRPr lang="en-US" sz="4000" dirty="0" smtClean="0">
              <a:solidFill>
                <a:srgbClr val="0D8946"/>
              </a:solidFill>
              <a:latin typeface="Khmer MEF2" panose="02000506000000020004" pitchFamily="2" charset="0"/>
              <a:cs typeface="Khmer MEF2" panose="02000506000000020004" pitchFamily="2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09600" y="6705600"/>
            <a:ext cx="124968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m-KH" sz="1600" dirty="0">
                <a:solidFill>
                  <a:srgbClr val="0D8946"/>
                </a:solidFill>
                <a:latin typeface="Khmer MEF1" pitchFamily="2" charset="0"/>
                <a:ea typeface="Khmer MEF2" pitchFamily="2" charset="0"/>
                <a:cs typeface="Khmer MEF1" pitchFamily="2" charset="0"/>
              </a:rPr>
              <a:t>រៀបចំដោយ</a:t>
            </a:r>
          </a:p>
          <a:p>
            <a:pPr>
              <a:lnSpc>
                <a:spcPct val="150000"/>
              </a:lnSpc>
            </a:pPr>
            <a:r>
              <a:rPr lang="km-KH" sz="1800" dirty="0">
                <a:solidFill>
                  <a:srgbClr val="0D8946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អគ្គលេខាធិការដ្ឋាន</a:t>
            </a:r>
          </a:p>
          <a:p>
            <a:pPr>
              <a:lnSpc>
                <a:spcPct val="150000"/>
              </a:lnSpc>
              <a:spcAft>
                <a:spcPts val="1200"/>
              </a:spcAft>
              <a:tabLst>
                <a:tab pos="12280900" algn="r"/>
              </a:tabLst>
            </a:pPr>
            <a:r>
              <a:rPr lang="km-KH" sz="1600" dirty="0">
                <a:solidFill>
                  <a:srgbClr val="0D8946"/>
                </a:solidFill>
                <a:latin typeface="Khmer MEF1" pitchFamily="2" charset="0"/>
                <a:cs typeface="Khmer MEF1" pitchFamily="2" charset="0"/>
              </a:rPr>
              <a:t>នាយកដ្ឋានរដ្ឋបា</a:t>
            </a:r>
            <a:r>
              <a:rPr lang="km-KH" sz="1600" dirty="0" smtClean="0">
                <a:solidFill>
                  <a:srgbClr val="0D8946"/>
                </a:solidFill>
                <a:latin typeface="Khmer MEF1" pitchFamily="2" charset="0"/>
                <a:cs typeface="Khmer MEF1" pitchFamily="2" charset="0"/>
              </a:rPr>
              <a:t>លនិង</a:t>
            </a:r>
            <a:r>
              <a:rPr lang="km-KH" sz="1600" dirty="0">
                <a:solidFill>
                  <a:srgbClr val="0D8946"/>
                </a:solidFill>
                <a:latin typeface="Khmer MEF1" pitchFamily="2" charset="0"/>
                <a:cs typeface="Khmer MEF1" pitchFamily="2" charset="0"/>
              </a:rPr>
              <a:t>ហិរញ្ញវត្ថុ, ការិយាល័យផែ​នការថវិកា	</a:t>
            </a:r>
            <a:r>
              <a:rPr lang="km-KH" sz="1600" dirty="0" smtClean="0">
                <a:solidFill>
                  <a:srgbClr val="0D8946"/>
                </a:solidFill>
                <a:latin typeface="Khmer MEF1" pitchFamily="2" charset="0"/>
                <a:cs typeface="Khmer MEF1" pitchFamily="2" charset="0"/>
              </a:rPr>
              <a:t>កំពង់ចាម </a:t>
            </a:r>
            <a:r>
              <a:rPr lang="km-KH" sz="1600" dirty="0">
                <a:solidFill>
                  <a:srgbClr val="0D8946"/>
                </a:solidFill>
                <a:latin typeface="Khmer MEF1" pitchFamily="2" charset="0"/>
                <a:cs typeface="Khmer MEF1" pitchFamily="2" charset="0"/>
              </a:rPr>
              <a:t>ថ្ងៃ</a:t>
            </a:r>
            <a:r>
              <a:rPr lang="km-KH" sz="1600" dirty="0" smtClean="0">
                <a:solidFill>
                  <a:srgbClr val="0D8946"/>
                </a:solidFill>
                <a:latin typeface="Khmer MEF1" pitchFamily="2" charset="0"/>
                <a:cs typeface="Khmer MEF1" pitchFamily="2" charset="0"/>
              </a:rPr>
              <a:t>ទី០២</a:t>
            </a:r>
            <a:r>
              <a:rPr lang="en-US" sz="1600" dirty="0" smtClean="0">
                <a:solidFill>
                  <a:srgbClr val="0D8946"/>
                </a:solidFill>
                <a:latin typeface="Khmer MEF1" pitchFamily="2" charset="0"/>
                <a:cs typeface="Khmer MEF1" pitchFamily="2" charset="0"/>
              </a:rPr>
              <a:t>-</a:t>
            </a:r>
            <a:r>
              <a:rPr lang="km-KH" sz="1600" dirty="0" smtClean="0">
                <a:solidFill>
                  <a:srgbClr val="0D8946"/>
                </a:solidFill>
                <a:latin typeface="Khmer MEF1" pitchFamily="2" charset="0"/>
                <a:cs typeface="Khmer MEF1" pitchFamily="2" charset="0"/>
              </a:rPr>
              <a:t>០៣ ខែឧសភា ឆ្នាំ</a:t>
            </a:r>
            <a:r>
              <a:rPr lang="km-KH" sz="1600" dirty="0">
                <a:solidFill>
                  <a:srgbClr val="0D8946"/>
                </a:solidFill>
                <a:latin typeface="Khmer MEF1" pitchFamily="2" charset="0"/>
                <a:cs typeface="Khmer MEF1" pitchFamily="2" charset="0"/>
              </a:rPr>
              <a:t>​</a:t>
            </a:r>
            <a:r>
              <a:rPr lang="km-KH" sz="1600" dirty="0" smtClean="0">
                <a:solidFill>
                  <a:srgbClr val="0D8946"/>
                </a:solidFill>
                <a:latin typeface="Khmer MEF1" pitchFamily="2" charset="0"/>
                <a:cs typeface="Khmer MEF1" pitchFamily="2" charset="0"/>
              </a:rPr>
              <a:t>២០១៧</a:t>
            </a:r>
            <a:endParaRPr lang="km-KH" sz="1600" dirty="0">
              <a:solidFill>
                <a:srgbClr val="0D8946"/>
              </a:solidFill>
              <a:latin typeface="Khmer MEF1" pitchFamily="2" charset="0"/>
              <a:cs typeface="Khmer MEF1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28600" y="43136"/>
            <a:ext cx="3810000" cy="2776264"/>
            <a:chOff x="-215400" y="-31975"/>
            <a:chExt cx="3810000" cy="2776264"/>
          </a:xfrm>
        </p:grpSpPr>
        <p:sp>
          <p:nvSpPr>
            <p:cNvPr id="8" name="Title 1"/>
            <p:cNvSpPr txBox="1">
              <a:spLocks/>
            </p:cNvSpPr>
            <p:nvPr/>
          </p:nvSpPr>
          <p:spPr>
            <a:xfrm>
              <a:off x="-215400" y="1906089"/>
              <a:ext cx="3810000" cy="8382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ca-ES" sz="2000" dirty="0">
                  <a:solidFill>
                    <a:srgbClr val="0D8946"/>
                  </a:solidFill>
                  <a:latin typeface="Khmer MEF2" pitchFamily="2" charset="0"/>
                  <a:cs typeface="Khmer MEF2" pitchFamily="2" charset="0"/>
                </a:rPr>
                <a:t>ក្រសួងសេដ្ឋកិច្ចនិងហិរញ្ញវត្ថុ</a:t>
              </a: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" y="-31975"/>
              <a:ext cx="2160000" cy="2160000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9825446" y="340769"/>
            <a:ext cx="3814354" cy="1335631"/>
            <a:chOff x="9520646" y="527482"/>
            <a:chExt cx="3814354" cy="1335631"/>
          </a:xfrm>
        </p:grpSpPr>
        <p:sp>
          <p:nvSpPr>
            <p:cNvPr id="11" name="Title 1"/>
            <p:cNvSpPr txBox="1">
              <a:spLocks/>
            </p:cNvSpPr>
            <p:nvPr/>
          </p:nvSpPr>
          <p:spPr>
            <a:xfrm>
              <a:off x="9525000" y="527482"/>
              <a:ext cx="3810000" cy="782116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30000"/>
                </a:lnSpc>
              </a:pPr>
              <a:r>
                <a:rPr lang="km-KH" sz="2100" spc="30" dirty="0" smtClean="0">
                  <a:solidFill>
                    <a:srgbClr val="0D8946"/>
                  </a:solidFill>
                  <a:latin typeface="Khmer MEF2" pitchFamily="2" charset="0"/>
                  <a:cs typeface="Khmer MEF2" pitchFamily="2" charset="0"/>
                </a:rPr>
                <a:t>ព្រះរាជាណាចក្រកម្ពុជា</a:t>
              </a:r>
            </a:p>
            <a:p>
              <a:pPr>
                <a:lnSpc>
                  <a:spcPct val="130000"/>
                </a:lnSpc>
              </a:pPr>
              <a:r>
                <a:rPr lang="km-KH" sz="1800" dirty="0" smtClean="0">
                  <a:solidFill>
                    <a:srgbClr val="0D8946"/>
                  </a:solidFill>
                  <a:latin typeface="Khmer MEF1" panose="02000506000000020004" pitchFamily="2" charset="0"/>
                  <a:cs typeface="Khmer MEF1" panose="02000506000000020004" pitchFamily="2" charset="0"/>
                </a:rPr>
                <a:t>ជាតិ សាសនា ព្រះមហាក្សត្រ</a:t>
              </a:r>
            </a:p>
          </p:txBody>
        </p:sp>
        <p:sp>
          <p:nvSpPr>
            <p:cNvPr id="12" name="Title 1"/>
            <p:cNvSpPr txBox="1">
              <a:spLocks/>
            </p:cNvSpPr>
            <p:nvPr/>
          </p:nvSpPr>
          <p:spPr>
            <a:xfrm>
              <a:off x="9520646" y="1209969"/>
              <a:ext cx="3810000" cy="65314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200" dirty="0" smtClean="0">
                  <a:solidFill>
                    <a:srgbClr val="0D8946"/>
                  </a:solidFill>
                  <a:latin typeface="Tacteing" pitchFamily="2" charset="0"/>
                  <a:cs typeface="Khmer MEF2" pitchFamily="2" charset="0"/>
                </a:rPr>
                <a:t>3</a:t>
              </a:r>
              <a:endParaRPr lang="ca-ES" sz="1600" dirty="0">
                <a:solidFill>
                  <a:srgbClr val="0D8946"/>
                </a:solidFill>
                <a:latin typeface="Tacteing" pitchFamily="2" charset="0"/>
                <a:cs typeface="Khmer MEF2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984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dirty="0" smtClean="0"/>
              <a:t>៣. រៀបចំដូចម្ដេច?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62000" y="1139778"/>
            <a:ext cx="11887197" cy="6817906"/>
            <a:chOff x="309093" y="1325969"/>
            <a:chExt cx="7823688" cy="5030960"/>
          </a:xfrm>
        </p:grpSpPr>
        <p:grpSp>
          <p:nvGrpSpPr>
            <p:cNvPr id="6" name="Group 5"/>
            <p:cNvGrpSpPr/>
            <p:nvPr/>
          </p:nvGrpSpPr>
          <p:grpSpPr>
            <a:xfrm>
              <a:off x="309093" y="1325969"/>
              <a:ext cx="7823688" cy="5030960"/>
              <a:chOff x="309093" y="1325969"/>
              <a:chExt cx="7823688" cy="5030960"/>
            </a:xfrm>
          </p:grpSpPr>
          <p:sp>
            <p:nvSpPr>
              <p:cNvPr id="22" name="Rectangle 21"/>
              <p:cNvSpPr/>
              <p:nvPr/>
            </p:nvSpPr>
            <p:spPr>
              <a:xfrm rot="16200000">
                <a:off x="3183635" y="5178925"/>
                <a:ext cx="1411529" cy="197434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0">
                <a:schemeClr val="accent5">
                  <a:shade val="90000"/>
                  <a:hueOff val="87981"/>
                  <a:satOff val="-1641"/>
                  <a:lumOff val="9803"/>
                  <a:alphaOff val="0"/>
                </a:schemeClr>
              </a:lnRef>
              <a:fillRef idx="1">
                <a:schemeClr val="accent5">
                  <a:shade val="90000"/>
                  <a:hueOff val="87981"/>
                  <a:satOff val="-1641"/>
                  <a:lumOff val="9803"/>
                  <a:alphaOff val="0"/>
                </a:schemeClr>
              </a:fillRef>
              <a:effectRef idx="0">
                <a:schemeClr val="accent5">
                  <a:shade val="90000"/>
                  <a:hueOff val="87981"/>
                  <a:satOff val="-1641"/>
                  <a:lumOff val="9803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6" name="Rectangle 15"/>
              <p:cNvSpPr/>
              <p:nvPr/>
            </p:nvSpPr>
            <p:spPr>
              <a:xfrm rot="5400000">
                <a:off x="906880" y="2471973"/>
                <a:ext cx="1737267" cy="209651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0">
                <a:schemeClr val="accent5">
                  <a:shade val="9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shade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shade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" name="Freeform 16"/>
              <p:cNvSpPr/>
              <p:nvPr/>
            </p:nvSpPr>
            <p:spPr>
              <a:xfrm>
                <a:off x="309093" y="1325969"/>
                <a:ext cx="4965033" cy="1061923"/>
              </a:xfrm>
              <a:custGeom>
                <a:avLst/>
                <a:gdLst>
                  <a:gd name="connsiteX0" fmla="*/ 0 w 2329457"/>
                  <a:gd name="connsiteY0" fmla="*/ 139767 h 1397674"/>
                  <a:gd name="connsiteX1" fmla="*/ 139767 w 2329457"/>
                  <a:gd name="connsiteY1" fmla="*/ 0 h 1397674"/>
                  <a:gd name="connsiteX2" fmla="*/ 2189690 w 2329457"/>
                  <a:gd name="connsiteY2" fmla="*/ 0 h 1397674"/>
                  <a:gd name="connsiteX3" fmla="*/ 2329457 w 2329457"/>
                  <a:gd name="connsiteY3" fmla="*/ 139767 h 1397674"/>
                  <a:gd name="connsiteX4" fmla="*/ 2329457 w 2329457"/>
                  <a:gd name="connsiteY4" fmla="*/ 1257907 h 1397674"/>
                  <a:gd name="connsiteX5" fmla="*/ 2189690 w 2329457"/>
                  <a:gd name="connsiteY5" fmla="*/ 1397674 h 1397674"/>
                  <a:gd name="connsiteX6" fmla="*/ 139767 w 2329457"/>
                  <a:gd name="connsiteY6" fmla="*/ 1397674 h 1397674"/>
                  <a:gd name="connsiteX7" fmla="*/ 0 w 2329457"/>
                  <a:gd name="connsiteY7" fmla="*/ 1257907 h 1397674"/>
                  <a:gd name="connsiteX8" fmla="*/ 0 w 2329457"/>
                  <a:gd name="connsiteY8" fmla="*/ 139767 h 139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329457" h="1397674">
                    <a:moveTo>
                      <a:pt x="0" y="139767"/>
                    </a:moveTo>
                    <a:cubicBezTo>
                      <a:pt x="0" y="62576"/>
                      <a:pt x="62576" y="0"/>
                      <a:pt x="139767" y="0"/>
                    </a:cubicBezTo>
                    <a:lnTo>
                      <a:pt x="2189690" y="0"/>
                    </a:lnTo>
                    <a:cubicBezTo>
                      <a:pt x="2266881" y="0"/>
                      <a:pt x="2329457" y="62576"/>
                      <a:pt x="2329457" y="139767"/>
                    </a:cubicBezTo>
                    <a:lnTo>
                      <a:pt x="2329457" y="1257907"/>
                    </a:lnTo>
                    <a:cubicBezTo>
                      <a:pt x="2329457" y="1335098"/>
                      <a:pt x="2266881" y="1397674"/>
                      <a:pt x="2189690" y="1397674"/>
                    </a:cubicBezTo>
                    <a:lnTo>
                      <a:pt x="139767" y="1397674"/>
                    </a:lnTo>
                    <a:cubicBezTo>
                      <a:pt x="62576" y="1397674"/>
                      <a:pt x="0" y="1335098"/>
                      <a:pt x="0" y="1257907"/>
                    </a:cubicBezTo>
                    <a:lnTo>
                      <a:pt x="0" y="139767"/>
                    </a:lnTo>
                    <a:close/>
                  </a:path>
                </a:pathLst>
              </a:custGeom>
              <a:solidFill>
                <a:schemeClr val="accent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shade val="8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shade val="8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09516" tIns="109516" rIns="109516" bIns="109516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ts val="1800"/>
                  </a:spcAft>
                </a:pPr>
                <a:r>
                  <a:rPr lang="km-KH" sz="3600" kern="1200" dirty="0" smtClean="0">
                    <a:latin typeface="Khmer MEF1" pitchFamily="2" charset="0"/>
                    <a:cs typeface="Khmer MEF1" pitchFamily="2" charset="0"/>
                  </a:rPr>
                  <a:t>១. ចក្ខុវិស័យ បេសកកម្ម និង​មុខងារស្នូល</a:t>
                </a:r>
              </a:p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:r>
                  <a:rPr lang="km-KH" sz="2000" kern="1200" dirty="0" smtClean="0">
                    <a:latin typeface="Khmer MEF1" pitchFamily="2" charset="0"/>
                    <a:cs typeface="Khmer MEF1" pitchFamily="2" charset="0"/>
                  </a:rPr>
                  <a:t>លិខិត</a:t>
                </a:r>
                <a:r>
                  <a:rPr lang="km-KH" sz="2000" kern="1200" dirty="0" smtClean="0">
                    <a:latin typeface="Khmer MEF1" pitchFamily="2" charset="0"/>
                    <a:cs typeface="Khmer MEF1" pitchFamily="2" charset="0"/>
                  </a:rPr>
                  <a:t>បទដ្ឋាន​កំណត់​មុខងារ​និង​ភារ</a:t>
                </a:r>
                <a:r>
                  <a:rPr lang="km-KH" sz="2000" kern="1200" dirty="0" smtClean="0">
                    <a:latin typeface="Khmer MEF1" pitchFamily="2" charset="0"/>
                    <a:cs typeface="Khmer MEF1" pitchFamily="2" charset="0"/>
                  </a:rPr>
                  <a:t>កិច្ច</a:t>
                </a:r>
                <a:endParaRPr lang="en-US" sz="2000" kern="1200" dirty="0">
                  <a:latin typeface="Khmer MEF1" pitchFamily="2" charset="0"/>
                  <a:cs typeface="Khmer MEF1" pitchFamily="2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 rot="5400000">
                <a:off x="1961989" y="4041109"/>
                <a:ext cx="1464416" cy="194826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0">
                <a:schemeClr val="accent5">
                  <a:shade val="90000"/>
                  <a:hueOff val="29327"/>
                  <a:satOff val="-547"/>
                  <a:lumOff val="3268"/>
                  <a:alphaOff val="0"/>
                </a:schemeClr>
              </a:lnRef>
              <a:fillRef idx="1">
                <a:schemeClr val="accent5">
                  <a:shade val="90000"/>
                  <a:hueOff val="29327"/>
                  <a:satOff val="-547"/>
                  <a:lumOff val="3268"/>
                  <a:alphaOff val="0"/>
                </a:schemeClr>
              </a:fillRef>
              <a:effectRef idx="0">
                <a:schemeClr val="accent5">
                  <a:shade val="90000"/>
                  <a:hueOff val="29327"/>
                  <a:satOff val="-547"/>
                  <a:lumOff val="3268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9" name="Freeform 18"/>
              <p:cNvSpPr/>
              <p:nvPr/>
            </p:nvSpPr>
            <p:spPr>
              <a:xfrm>
                <a:off x="1013044" y="2628419"/>
                <a:ext cx="5152697" cy="1032768"/>
              </a:xfrm>
              <a:custGeom>
                <a:avLst/>
                <a:gdLst>
                  <a:gd name="connsiteX0" fmla="*/ 0 w 2329457"/>
                  <a:gd name="connsiteY0" fmla="*/ 139767 h 1397674"/>
                  <a:gd name="connsiteX1" fmla="*/ 139767 w 2329457"/>
                  <a:gd name="connsiteY1" fmla="*/ 0 h 1397674"/>
                  <a:gd name="connsiteX2" fmla="*/ 2189690 w 2329457"/>
                  <a:gd name="connsiteY2" fmla="*/ 0 h 1397674"/>
                  <a:gd name="connsiteX3" fmla="*/ 2329457 w 2329457"/>
                  <a:gd name="connsiteY3" fmla="*/ 139767 h 1397674"/>
                  <a:gd name="connsiteX4" fmla="*/ 2329457 w 2329457"/>
                  <a:gd name="connsiteY4" fmla="*/ 1257907 h 1397674"/>
                  <a:gd name="connsiteX5" fmla="*/ 2189690 w 2329457"/>
                  <a:gd name="connsiteY5" fmla="*/ 1397674 h 1397674"/>
                  <a:gd name="connsiteX6" fmla="*/ 139767 w 2329457"/>
                  <a:gd name="connsiteY6" fmla="*/ 1397674 h 1397674"/>
                  <a:gd name="connsiteX7" fmla="*/ 0 w 2329457"/>
                  <a:gd name="connsiteY7" fmla="*/ 1257907 h 1397674"/>
                  <a:gd name="connsiteX8" fmla="*/ 0 w 2329457"/>
                  <a:gd name="connsiteY8" fmla="*/ 139767 h 139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329457" h="1397674">
                    <a:moveTo>
                      <a:pt x="0" y="139767"/>
                    </a:moveTo>
                    <a:cubicBezTo>
                      <a:pt x="0" y="62576"/>
                      <a:pt x="62576" y="0"/>
                      <a:pt x="139767" y="0"/>
                    </a:cubicBezTo>
                    <a:lnTo>
                      <a:pt x="2189690" y="0"/>
                    </a:lnTo>
                    <a:cubicBezTo>
                      <a:pt x="2266881" y="0"/>
                      <a:pt x="2329457" y="62576"/>
                      <a:pt x="2329457" y="139767"/>
                    </a:cubicBezTo>
                    <a:lnTo>
                      <a:pt x="2329457" y="1257907"/>
                    </a:lnTo>
                    <a:cubicBezTo>
                      <a:pt x="2329457" y="1335098"/>
                      <a:pt x="2266881" y="1397674"/>
                      <a:pt x="2189690" y="1397674"/>
                    </a:cubicBezTo>
                    <a:lnTo>
                      <a:pt x="139767" y="1397674"/>
                    </a:lnTo>
                    <a:cubicBezTo>
                      <a:pt x="62576" y="1397674"/>
                      <a:pt x="0" y="1335098"/>
                      <a:pt x="0" y="1257907"/>
                    </a:cubicBezTo>
                    <a:lnTo>
                      <a:pt x="0" y="139767"/>
                    </a:lnTo>
                    <a:close/>
                  </a:path>
                </a:pathLst>
              </a:custGeom>
              <a:solidFill>
                <a:schemeClr val="accent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shade val="80000"/>
                  <a:hueOff val="25653"/>
                  <a:satOff val="-280"/>
                  <a:lumOff val="3197"/>
                  <a:alphaOff val="0"/>
                </a:schemeClr>
              </a:fillRef>
              <a:effectRef idx="0">
                <a:schemeClr val="accent5">
                  <a:shade val="80000"/>
                  <a:hueOff val="25653"/>
                  <a:satOff val="-280"/>
                  <a:lumOff val="3197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09516" tIns="109516" rIns="109516" bIns="109516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ts val="1800"/>
                  </a:spcAft>
                </a:pPr>
                <a:r>
                  <a:rPr lang="km-KH" sz="3200" kern="1200" dirty="0" smtClean="0">
                    <a:latin typeface="Khmer MEF1" pitchFamily="2" charset="0"/>
                    <a:cs typeface="Khmer MEF1" pitchFamily="2" charset="0"/>
                  </a:rPr>
                  <a:t>​</a:t>
                </a:r>
                <a:r>
                  <a:rPr lang="km-KH" sz="3600" kern="1200" dirty="0" smtClean="0">
                    <a:latin typeface="Khmer MEF1" pitchFamily="2" charset="0"/>
                    <a:cs typeface="Khmer MEF1" pitchFamily="2" charset="0"/>
                  </a:rPr>
                  <a:t>២.</a:t>
                </a:r>
                <a:r>
                  <a:rPr lang="km-KH" sz="3600" dirty="0">
                    <a:latin typeface="Khmer MEF1" pitchFamily="2" charset="0"/>
                    <a:cs typeface="Khmer MEF1" pitchFamily="2" charset="0"/>
                  </a:rPr>
                  <a:t> </a:t>
                </a:r>
                <a:r>
                  <a:rPr lang="km-KH" sz="3600" dirty="0" smtClean="0">
                    <a:latin typeface="Khmer MEF1" pitchFamily="2" charset="0"/>
                    <a:cs typeface="Khmer MEF1" pitchFamily="2" charset="0"/>
                  </a:rPr>
                  <a:t>លទ្ធផលចុងក្រោយ</a:t>
                </a:r>
              </a:p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:r>
                  <a:rPr lang="km-KH" kern="1200" dirty="0" smtClean="0">
                    <a:latin typeface="Khmer MEF1" pitchFamily="2" charset="0"/>
                    <a:cs typeface="Khmer MEF1" pitchFamily="2" charset="0"/>
                  </a:rPr>
                  <a:t>អង្គ</a:t>
                </a:r>
                <a:r>
                  <a:rPr lang="km-KH" kern="1200" dirty="0" smtClean="0">
                    <a:latin typeface="Khmer MEF1" pitchFamily="2" charset="0"/>
                    <a:cs typeface="Khmer MEF1" pitchFamily="2" charset="0"/>
                  </a:rPr>
                  <a:t>ភាពអនុវត្តមុខងារដើម្បីអ្វី? </a:t>
                </a:r>
                <a:r>
                  <a:rPr lang="km-KH" kern="1200" dirty="0" smtClean="0">
                    <a:latin typeface="Khmer MEF1" pitchFamily="2" charset="0"/>
                    <a:cs typeface="Khmer MEF1" pitchFamily="2" charset="0"/>
                  </a:rPr>
                  <a:t>តើចូល</a:t>
                </a:r>
                <a:r>
                  <a:rPr lang="km-KH" kern="1200" dirty="0" smtClean="0">
                    <a:latin typeface="Khmer MEF1" pitchFamily="2" charset="0"/>
                    <a:cs typeface="Khmer MEF1" pitchFamily="2" charset="0"/>
                  </a:rPr>
                  <a:t>រួម</a:t>
                </a:r>
                <a:r>
                  <a:rPr lang="km-KH" kern="1200" dirty="0" smtClean="0">
                    <a:latin typeface="Khmer MEF1" pitchFamily="2" charset="0"/>
                    <a:cs typeface="Khmer MEF1" pitchFamily="2" charset="0"/>
                  </a:rPr>
                  <a:t>សម្រេច​</a:t>
                </a:r>
                <a:r>
                  <a:rPr lang="km-KH" kern="1200" dirty="0" smtClean="0">
                    <a:latin typeface="Khmer MEF1" pitchFamily="2" charset="0"/>
                    <a:cs typeface="Khmer MEF1" pitchFamily="2" charset="0"/>
                  </a:rPr>
                  <a:t>គោលដៅយុទ្ធសាស្ក្រ</a:t>
                </a:r>
                <a:r>
                  <a:rPr lang="km-KH" kern="1200" dirty="0" smtClean="0">
                    <a:latin typeface="Khmer MEF1" pitchFamily="2" charset="0"/>
                    <a:cs typeface="Khmer MEF1" pitchFamily="2" charset="0"/>
                  </a:rPr>
                  <a:t>ក្រសួងដូចម្ដេច?</a:t>
                </a:r>
                <a:endParaRPr lang="en-US" sz="1600" kern="1200" dirty="0">
                  <a:latin typeface="Khmer MEF1" pitchFamily="2" charset="0"/>
                  <a:cs typeface="Khmer MEF1" pitchFamily="2" charset="0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1884054" y="3958626"/>
                <a:ext cx="5125910" cy="1055863"/>
              </a:xfrm>
              <a:custGeom>
                <a:avLst/>
                <a:gdLst>
                  <a:gd name="connsiteX0" fmla="*/ 0 w 2329457"/>
                  <a:gd name="connsiteY0" fmla="*/ 139767 h 1397674"/>
                  <a:gd name="connsiteX1" fmla="*/ 139767 w 2329457"/>
                  <a:gd name="connsiteY1" fmla="*/ 0 h 1397674"/>
                  <a:gd name="connsiteX2" fmla="*/ 2189690 w 2329457"/>
                  <a:gd name="connsiteY2" fmla="*/ 0 h 1397674"/>
                  <a:gd name="connsiteX3" fmla="*/ 2329457 w 2329457"/>
                  <a:gd name="connsiteY3" fmla="*/ 139767 h 1397674"/>
                  <a:gd name="connsiteX4" fmla="*/ 2329457 w 2329457"/>
                  <a:gd name="connsiteY4" fmla="*/ 1257907 h 1397674"/>
                  <a:gd name="connsiteX5" fmla="*/ 2189690 w 2329457"/>
                  <a:gd name="connsiteY5" fmla="*/ 1397674 h 1397674"/>
                  <a:gd name="connsiteX6" fmla="*/ 139767 w 2329457"/>
                  <a:gd name="connsiteY6" fmla="*/ 1397674 h 1397674"/>
                  <a:gd name="connsiteX7" fmla="*/ 0 w 2329457"/>
                  <a:gd name="connsiteY7" fmla="*/ 1257907 h 1397674"/>
                  <a:gd name="connsiteX8" fmla="*/ 0 w 2329457"/>
                  <a:gd name="connsiteY8" fmla="*/ 139767 h 139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329457" h="1397674">
                    <a:moveTo>
                      <a:pt x="0" y="139767"/>
                    </a:moveTo>
                    <a:cubicBezTo>
                      <a:pt x="0" y="62576"/>
                      <a:pt x="62576" y="0"/>
                      <a:pt x="139767" y="0"/>
                    </a:cubicBezTo>
                    <a:lnTo>
                      <a:pt x="2189690" y="0"/>
                    </a:lnTo>
                    <a:cubicBezTo>
                      <a:pt x="2266881" y="0"/>
                      <a:pt x="2329457" y="62576"/>
                      <a:pt x="2329457" y="139767"/>
                    </a:cubicBezTo>
                    <a:lnTo>
                      <a:pt x="2329457" y="1257907"/>
                    </a:lnTo>
                    <a:cubicBezTo>
                      <a:pt x="2329457" y="1335098"/>
                      <a:pt x="2266881" y="1397674"/>
                      <a:pt x="2189690" y="1397674"/>
                    </a:cubicBezTo>
                    <a:lnTo>
                      <a:pt x="139767" y="1397674"/>
                    </a:lnTo>
                    <a:cubicBezTo>
                      <a:pt x="62576" y="1397674"/>
                      <a:pt x="0" y="1335098"/>
                      <a:pt x="0" y="1257907"/>
                    </a:cubicBezTo>
                    <a:lnTo>
                      <a:pt x="0" y="139767"/>
                    </a:lnTo>
                    <a:close/>
                  </a:path>
                </a:pathLst>
              </a:custGeom>
              <a:solidFill>
                <a:schemeClr val="accent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shade val="80000"/>
                  <a:hueOff val="51306"/>
                  <a:satOff val="-559"/>
                  <a:lumOff val="6395"/>
                  <a:alphaOff val="0"/>
                </a:schemeClr>
              </a:fillRef>
              <a:effectRef idx="0">
                <a:schemeClr val="accent5">
                  <a:shade val="80000"/>
                  <a:hueOff val="51306"/>
                  <a:satOff val="-559"/>
                  <a:lumOff val="6395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09516" tIns="109516" rIns="109516" bIns="109516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ts val="1200"/>
                  </a:spcAft>
                </a:pPr>
                <a:r>
                  <a:rPr lang="km-KH" sz="3600" kern="1200" dirty="0" smtClean="0">
                    <a:latin typeface="Khmer MEF1" pitchFamily="2" charset="0"/>
                    <a:cs typeface="Khmer MEF1" pitchFamily="2" charset="0"/>
                  </a:rPr>
                  <a:t>៣. មូលដ្ឋានវាស់វែងលទ្ធផលចុងក្រោយ</a:t>
                </a:r>
              </a:p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:r>
                  <a:rPr lang="km-KH" sz="2000" kern="1200" dirty="0" smtClean="0">
                    <a:latin typeface="Khmer MEF1" pitchFamily="2" charset="0"/>
                    <a:cs typeface="Khmer MEF1" pitchFamily="2" charset="0"/>
                  </a:rPr>
                  <a:t>សូ</a:t>
                </a:r>
                <a:r>
                  <a:rPr lang="km-KH" sz="2000" kern="1200" dirty="0" smtClean="0">
                    <a:latin typeface="Khmer MEF1" pitchFamily="2" charset="0"/>
                    <a:cs typeface="Khmer MEF1" pitchFamily="2" charset="0"/>
                  </a:rPr>
                  <a:t>ចនាករសមិទ្ធកម្ម</a:t>
                </a:r>
                <a:r>
                  <a:rPr lang="km-KH" sz="2000" kern="1200" dirty="0" smtClean="0">
                    <a:latin typeface="Khmer MEF1" pitchFamily="2" charset="0"/>
                    <a:cs typeface="Khmer MEF1" pitchFamily="2" charset="0"/>
                  </a:rPr>
                  <a:t>គន្លឹះ ក្នុងកម្រិតអនុកម្មវិធី</a:t>
                </a:r>
                <a:endParaRPr lang="en-US" sz="2000" kern="1200" dirty="0">
                  <a:latin typeface="Khmer MEF1" pitchFamily="2" charset="0"/>
                  <a:cs typeface="Khmer MEF1" pitchFamily="2" charset="0"/>
                </a:endParaRPr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3117595" y="5277641"/>
                <a:ext cx="5015186" cy="1079288"/>
              </a:xfrm>
              <a:custGeom>
                <a:avLst/>
                <a:gdLst>
                  <a:gd name="connsiteX0" fmla="*/ 0 w 2329457"/>
                  <a:gd name="connsiteY0" fmla="*/ 139767 h 1397674"/>
                  <a:gd name="connsiteX1" fmla="*/ 139767 w 2329457"/>
                  <a:gd name="connsiteY1" fmla="*/ 0 h 1397674"/>
                  <a:gd name="connsiteX2" fmla="*/ 2189690 w 2329457"/>
                  <a:gd name="connsiteY2" fmla="*/ 0 h 1397674"/>
                  <a:gd name="connsiteX3" fmla="*/ 2329457 w 2329457"/>
                  <a:gd name="connsiteY3" fmla="*/ 139767 h 1397674"/>
                  <a:gd name="connsiteX4" fmla="*/ 2329457 w 2329457"/>
                  <a:gd name="connsiteY4" fmla="*/ 1257907 h 1397674"/>
                  <a:gd name="connsiteX5" fmla="*/ 2189690 w 2329457"/>
                  <a:gd name="connsiteY5" fmla="*/ 1397674 h 1397674"/>
                  <a:gd name="connsiteX6" fmla="*/ 139767 w 2329457"/>
                  <a:gd name="connsiteY6" fmla="*/ 1397674 h 1397674"/>
                  <a:gd name="connsiteX7" fmla="*/ 0 w 2329457"/>
                  <a:gd name="connsiteY7" fmla="*/ 1257907 h 1397674"/>
                  <a:gd name="connsiteX8" fmla="*/ 0 w 2329457"/>
                  <a:gd name="connsiteY8" fmla="*/ 139767 h 139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329457" h="1397674">
                    <a:moveTo>
                      <a:pt x="0" y="139767"/>
                    </a:moveTo>
                    <a:cubicBezTo>
                      <a:pt x="0" y="62576"/>
                      <a:pt x="62576" y="0"/>
                      <a:pt x="139767" y="0"/>
                    </a:cubicBezTo>
                    <a:lnTo>
                      <a:pt x="2189690" y="0"/>
                    </a:lnTo>
                    <a:cubicBezTo>
                      <a:pt x="2266881" y="0"/>
                      <a:pt x="2329457" y="62576"/>
                      <a:pt x="2329457" y="139767"/>
                    </a:cubicBezTo>
                    <a:lnTo>
                      <a:pt x="2329457" y="1257907"/>
                    </a:lnTo>
                    <a:cubicBezTo>
                      <a:pt x="2329457" y="1335098"/>
                      <a:pt x="2266881" y="1397674"/>
                      <a:pt x="2189690" y="1397674"/>
                    </a:cubicBezTo>
                    <a:lnTo>
                      <a:pt x="139767" y="1397674"/>
                    </a:lnTo>
                    <a:cubicBezTo>
                      <a:pt x="62576" y="1397674"/>
                      <a:pt x="0" y="1335098"/>
                      <a:pt x="0" y="1257907"/>
                    </a:cubicBezTo>
                    <a:lnTo>
                      <a:pt x="0" y="139767"/>
                    </a:lnTo>
                    <a:close/>
                  </a:path>
                </a:pathLst>
              </a:custGeom>
              <a:solidFill>
                <a:schemeClr val="accent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shade val="80000"/>
                  <a:hueOff val="76959"/>
                  <a:satOff val="-839"/>
                  <a:lumOff val="9592"/>
                  <a:alphaOff val="0"/>
                </a:schemeClr>
              </a:fillRef>
              <a:effectRef idx="0">
                <a:schemeClr val="accent5">
                  <a:shade val="80000"/>
                  <a:hueOff val="76959"/>
                  <a:satOff val="-839"/>
                  <a:lumOff val="9592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09516" tIns="109516" rIns="109516" bIns="109516" numCol="1" spcCol="1270" anchor="ctr" anchorCtr="0">
                <a:no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ts val="1800"/>
                  </a:spcAft>
                </a:pPr>
                <a:r>
                  <a:rPr lang="km-KH" sz="3600" dirty="0" smtClean="0">
                    <a:latin typeface="Khmer MEF1" pitchFamily="2" charset="0"/>
                    <a:cs typeface="Khmer MEF1" pitchFamily="2" charset="0"/>
                  </a:rPr>
                  <a:t>៤. កម្រិតដែលត្រូវសម្រេចឱ្យបាន</a:t>
                </a:r>
              </a:p>
              <a:p>
                <a:pPr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:r>
                  <a:rPr lang="km-KH" sz="2000" kern="1200" dirty="0" smtClean="0">
                    <a:latin typeface="Khmer MEF1" pitchFamily="2" charset="0"/>
                    <a:cs typeface="Khmer MEF1" pitchFamily="2" charset="0"/>
                  </a:rPr>
                  <a:t>គោល</a:t>
                </a:r>
                <a:r>
                  <a:rPr lang="km-KH" sz="2000" kern="1200" dirty="0" smtClean="0">
                    <a:latin typeface="Khmer MEF1" pitchFamily="2" charset="0"/>
                    <a:cs typeface="Khmer MEF1" pitchFamily="2" charset="0"/>
                  </a:rPr>
                  <a:t>ដៅសូចនា</a:t>
                </a:r>
                <a:r>
                  <a:rPr lang="km-KH" sz="2000" kern="1200" dirty="0" smtClean="0">
                    <a:latin typeface="Khmer MEF1" pitchFamily="2" charset="0"/>
                    <a:cs typeface="Khmer MEF1" pitchFamily="2" charset="0"/>
                  </a:rPr>
                  <a:t>ករ</a:t>
                </a:r>
                <a:endParaRPr lang="en-US" sz="2000" kern="1200" dirty="0">
                  <a:latin typeface="Khmer MEF1" pitchFamily="2" charset="0"/>
                  <a:cs typeface="Khmer MEF1" pitchFamily="2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685514" y="2435208"/>
              <a:ext cx="2301315" cy="2756688"/>
              <a:chOff x="1685514" y="2435208"/>
              <a:chExt cx="2301315" cy="2756688"/>
            </a:xfrm>
          </p:grpSpPr>
          <p:sp>
            <p:nvSpPr>
              <p:cNvPr id="8" name="Chevron 7"/>
              <p:cNvSpPr/>
              <p:nvPr/>
            </p:nvSpPr>
            <p:spPr>
              <a:xfrm rot="5400000">
                <a:off x="3842829" y="5047896"/>
                <a:ext cx="108000" cy="180000"/>
              </a:xfrm>
              <a:prstGeom prst="chevron">
                <a:avLst/>
              </a:prstGeom>
              <a:solidFill>
                <a:schemeClr val="bg1"/>
              </a:solidFill>
              <a:ln>
                <a:solidFill>
                  <a:srgbClr val="439BB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Aft>
                    <a:spcPts val="600"/>
                  </a:spcAft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Chevron 9"/>
              <p:cNvSpPr/>
              <p:nvPr/>
            </p:nvSpPr>
            <p:spPr>
              <a:xfrm rot="5400000">
                <a:off x="1721514" y="2399208"/>
                <a:ext cx="108000" cy="180000"/>
              </a:xfrm>
              <a:prstGeom prst="chevron">
                <a:avLst/>
              </a:prstGeom>
              <a:solidFill>
                <a:schemeClr val="bg1"/>
              </a:solidFill>
              <a:ln>
                <a:solidFill>
                  <a:srgbClr val="88BE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Aft>
                    <a:spcPts val="600"/>
                  </a:spcAft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Chevron 10"/>
              <p:cNvSpPr/>
              <p:nvPr/>
            </p:nvSpPr>
            <p:spPr>
              <a:xfrm rot="5400000">
                <a:off x="2640180" y="3693755"/>
                <a:ext cx="108000" cy="180000"/>
              </a:xfrm>
              <a:prstGeom prst="chevron">
                <a:avLst/>
              </a:prstGeom>
              <a:solidFill>
                <a:schemeClr val="bg1"/>
              </a:solidFill>
              <a:ln>
                <a:solidFill>
                  <a:srgbClr val="88BED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  <a:spcAft>
                    <a:spcPts val="600"/>
                  </a:spcAft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89375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dirty="0" smtClean="0"/>
              <a:t>៣. រៀបចំដូចម្ដេច?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7968" y="1371600"/>
            <a:ext cx="6721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m-KH" sz="2400" dirty="0" smtClean="0">
                <a:latin typeface="Khmer MEF1" panose="02000506000000020004" pitchFamily="2" charset="0"/>
                <a:cs typeface="Khmer MEF1" panose="02000506000000020004" pitchFamily="2" charset="0"/>
              </a:rPr>
              <a:t>តារាងសំណើសូចនាករ សម្រាប់អនុកម្មវិធី នៃ កសហវ.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866" y="2438400"/>
            <a:ext cx="12904934" cy="54864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27771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m-KH" dirty="0" smtClean="0"/>
              <a:t>៤. បំបែកទៅតាមអង្គភាពក្រោមឱវាទដូចម្ដេច?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426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dirty="0" smtClean="0"/>
              <a:t>៤. បំបែកតាមអង្គភាពក្រោមឱវាទដូចម្ដេច?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81000" y="1295400"/>
            <a:ext cx="13001301" cy="6404054"/>
            <a:chOff x="381000" y="1295400"/>
            <a:chExt cx="13001301" cy="6404054"/>
          </a:xfrm>
        </p:grpSpPr>
        <p:sp>
          <p:nvSpPr>
            <p:cNvPr id="18" name="Rectangle 17"/>
            <p:cNvSpPr/>
            <p:nvPr/>
          </p:nvSpPr>
          <p:spPr>
            <a:xfrm>
              <a:off x="5802440" y="4314270"/>
              <a:ext cx="1984560" cy="296015"/>
            </a:xfrm>
            <a:prstGeom prst="rect">
              <a:avLst/>
            </a:prstGeom>
            <a:solidFill>
              <a:schemeClr val="accent1"/>
            </a:solidFill>
          </p:spPr>
          <p:style>
            <a:lnRef idx="0">
              <a:schemeClr val="accent5">
                <a:shade val="90000"/>
                <a:hueOff val="29327"/>
                <a:satOff val="-547"/>
                <a:lumOff val="3268"/>
                <a:alphaOff val="0"/>
              </a:schemeClr>
            </a:lnRef>
            <a:fillRef idx="1">
              <a:schemeClr val="accent5">
                <a:shade val="90000"/>
                <a:hueOff val="29327"/>
                <a:satOff val="-547"/>
                <a:lumOff val="3268"/>
                <a:alphaOff val="0"/>
              </a:schemeClr>
            </a:fillRef>
            <a:effectRef idx="0">
              <a:schemeClr val="accent5">
                <a:shade val="90000"/>
                <a:hueOff val="29327"/>
                <a:satOff val="-547"/>
                <a:lumOff val="3268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Chevron 18"/>
            <p:cNvSpPr/>
            <p:nvPr/>
          </p:nvSpPr>
          <p:spPr>
            <a:xfrm rot="10800000">
              <a:off x="6804379" y="4320887"/>
              <a:ext cx="146359" cy="273489"/>
            </a:xfrm>
            <a:prstGeom prst="chevron">
              <a:avLst/>
            </a:prstGeom>
            <a:solidFill>
              <a:schemeClr val="bg1"/>
            </a:solidFill>
            <a:ln>
              <a:solidFill>
                <a:srgbClr val="88BE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81000" y="1295400"/>
              <a:ext cx="13001301" cy="6029596"/>
              <a:chOff x="309092" y="1325969"/>
              <a:chExt cx="8556948" cy="4449263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309092" y="1325969"/>
                <a:ext cx="8556948" cy="4449263"/>
                <a:chOff x="309092" y="1325969"/>
                <a:chExt cx="8556948" cy="4449263"/>
              </a:xfrm>
            </p:grpSpPr>
            <p:sp>
              <p:nvSpPr>
                <p:cNvPr id="14" name="Rectangle 13"/>
                <p:cNvSpPr/>
                <p:nvPr/>
              </p:nvSpPr>
              <p:spPr>
                <a:xfrm>
                  <a:off x="3837477" y="1891699"/>
                  <a:ext cx="1306160" cy="218431"/>
                </a:xfrm>
                <a:prstGeom prst="rect">
                  <a:avLst/>
                </a:prstGeom>
                <a:solidFill>
                  <a:schemeClr val="accent1"/>
                </a:solidFill>
              </p:spPr>
              <p:style>
                <a:lnRef idx="0">
                  <a:schemeClr val="accent5">
                    <a:shade val="90000"/>
                    <a:hueOff val="29327"/>
                    <a:satOff val="-547"/>
                    <a:lumOff val="3268"/>
                    <a:alphaOff val="0"/>
                  </a:schemeClr>
                </a:lnRef>
                <a:fillRef idx="1">
                  <a:schemeClr val="accent5">
                    <a:shade val="90000"/>
                    <a:hueOff val="29327"/>
                    <a:satOff val="-547"/>
                    <a:lumOff val="3268"/>
                    <a:alphaOff val="0"/>
                  </a:schemeClr>
                </a:fillRef>
                <a:effectRef idx="0">
                  <a:schemeClr val="accent5">
                    <a:shade val="90000"/>
                    <a:hueOff val="29327"/>
                    <a:satOff val="-547"/>
                    <a:lumOff val="3268"/>
                    <a:alphaOff val="0"/>
                  </a:schemeClr>
                </a:effectRef>
                <a:fontRef idx="minor">
                  <a:schemeClr val="lt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1" name="Rectangle 10"/>
                <p:cNvSpPr/>
                <p:nvPr/>
              </p:nvSpPr>
              <p:spPr>
                <a:xfrm rot="16200000">
                  <a:off x="1640994" y="4970751"/>
                  <a:ext cx="1411529" cy="197434"/>
                </a:xfrm>
                <a:prstGeom prst="rect">
                  <a:avLst/>
                </a:prstGeom>
                <a:solidFill>
                  <a:schemeClr val="accent1"/>
                </a:solidFill>
              </p:spPr>
              <p:style>
                <a:lnRef idx="0">
                  <a:schemeClr val="accent5">
                    <a:shade val="90000"/>
                    <a:hueOff val="87981"/>
                    <a:satOff val="-1641"/>
                    <a:lumOff val="9803"/>
                    <a:alphaOff val="0"/>
                  </a:schemeClr>
                </a:lnRef>
                <a:fillRef idx="1">
                  <a:schemeClr val="accent5">
                    <a:shade val="90000"/>
                    <a:hueOff val="87981"/>
                    <a:satOff val="-1641"/>
                    <a:lumOff val="9803"/>
                    <a:alphaOff val="0"/>
                  </a:schemeClr>
                </a:fillRef>
                <a:effectRef idx="0">
                  <a:schemeClr val="accent5">
                    <a:shade val="90000"/>
                    <a:hueOff val="87981"/>
                    <a:satOff val="-1641"/>
                    <a:lumOff val="9803"/>
                    <a:alphaOff val="0"/>
                  </a:schemeClr>
                </a:effectRef>
                <a:fontRef idx="minor">
                  <a:schemeClr val="lt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2" name="Rectangle 11"/>
                <p:cNvSpPr/>
                <p:nvPr/>
              </p:nvSpPr>
              <p:spPr>
                <a:xfrm rot="5400000">
                  <a:off x="5942442" y="2870530"/>
                  <a:ext cx="1737267" cy="209651"/>
                </a:xfrm>
                <a:prstGeom prst="rect">
                  <a:avLst/>
                </a:prstGeom>
                <a:solidFill>
                  <a:schemeClr val="accent1"/>
                </a:solidFill>
              </p:spPr>
              <p:style>
                <a:lnRef idx="0">
                  <a:schemeClr val="accent5">
                    <a:shade val="9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5">
                    <a:shade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5">
                    <a:shade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3" name="Freeform 12"/>
                <p:cNvSpPr/>
                <p:nvPr/>
              </p:nvSpPr>
              <p:spPr>
                <a:xfrm>
                  <a:off x="309092" y="1325969"/>
                  <a:ext cx="4075332" cy="1349892"/>
                </a:xfrm>
                <a:custGeom>
                  <a:avLst/>
                  <a:gdLst>
                    <a:gd name="connsiteX0" fmla="*/ 0 w 2329457"/>
                    <a:gd name="connsiteY0" fmla="*/ 139767 h 1397674"/>
                    <a:gd name="connsiteX1" fmla="*/ 139767 w 2329457"/>
                    <a:gd name="connsiteY1" fmla="*/ 0 h 1397674"/>
                    <a:gd name="connsiteX2" fmla="*/ 2189690 w 2329457"/>
                    <a:gd name="connsiteY2" fmla="*/ 0 h 1397674"/>
                    <a:gd name="connsiteX3" fmla="*/ 2329457 w 2329457"/>
                    <a:gd name="connsiteY3" fmla="*/ 139767 h 1397674"/>
                    <a:gd name="connsiteX4" fmla="*/ 2329457 w 2329457"/>
                    <a:gd name="connsiteY4" fmla="*/ 1257907 h 1397674"/>
                    <a:gd name="connsiteX5" fmla="*/ 2189690 w 2329457"/>
                    <a:gd name="connsiteY5" fmla="*/ 1397674 h 1397674"/>
                    <a:gd name="connsiteX6" fmla="*/ 139767 w 2329457"/>
                    <a:gd name="connsiteY6" fmla="*/ 1397674 h 1397674"/>
                    <a:gd name="connsiteX7" fmla="*/ 0 w 2329457"/>
                    <a:gd name="connsiteY7" fmla="*/ 1257907 h 1397674"/>
                    <a:gd name="connsiteX8" fmla="*/ 0 w 2329457"/>
                    <a:gd name="connsiteY8" fmla="*/ 139767 h 1397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329457" h="1397674">
                      <a:moveTo>
                        <a:pt x="0" y="139767"/>
                      </a:moveTo>
                      <a:cubicBezTo>
                        <a:pt x="0" y="62576"/>
                        <a:pt x="62576" y="0"/>
                        <a:pt x="139767" y="0"/>
                      </a:cubicBezTo>
                      <a:lnTo>
                        <a:pt x="2189690" y="0"/>
                      </a:lnTo>
                      <a:cubicBezTo>
                        <a:pt x="2266881" y="0"/>
                        <a:pt x="2329457" y="62576"/>
                        <a:pt x="2329457" y="139767"/>
                      </a:cubicBezTo>
                      <a:lnTo>
                        <a:pt x="2329457" y="1257907"/>
                      </a:lnTo>
                      <a:cubicBezTo>
                        <a:pt x="2329457" y="1335098"/>
                        <a:pt x="2266881" y="1397674"/>
                        <a:pt x="2189690" y="1397674"/>
                      </a:cubicBezTo>
                      <a:lnTo>
                        <a:pt x="139767" y="1397674"/>
                      </a:lnTo>
                      <a:cubicBezTo>
                        <a:pt x="62576" y="1397674"/>
                        <a:pt x="0" y="1335098"/>
                        <a:pt x="0" y="1257907"/>
                      </a:cubicBezTo>
                      <a:lnTo>
                        <a:pt x="0" y="139767"/>
                      </a:lnTo>
                      <a:close/>
                    </a:path>
                  </a:pathLst>
                </a:custGeom>
                <a:solidFill>
                  <a:srgbClr val="4C9133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5">
                    <a:shade val="8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5">
                    <a:shade val="8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09516" tIns="109516" rIns="109516" bIns="109516" numCol="1" spcCol="1270" anchor="ctr" anchorCtr="0">
                  <a:noAutofit/>
                </a:bodyPr>
                <a:lstStyle/>
                <a:p>
                  <a:pPr lvl="0" algn="ctr" defTabSz="800100">
                    <a:lnSpc>
                      <a:spcPct val="90000"/>
                    </a:lnSpc>
                    <a:spcBef>
                      <a:spcPct val="0"/>
                    </a:spcBef>
                    <a:spcAft>
                      <a:spcPts val="1800"/>
                    </a:spcAft>
                  </a:pPr>
                  <a:r>
                    <a:rPr lang="km-KH" sz="3600" kern="1200" dirty="0" smtClean="0">
                      <a:latin typeface="Khmer MEF1" pitchFamily="2" charset="0"/>
                      <a:cs typeface="Khmer MEF1" pitchFamily="2" charset="0"/>
                    </a:rPr>
                    <a:t>១. សូ</a:t>
                  </a:r>
                  <a:r>
                    <a:rPr lang="km-KH" sz="3600" kern="1200" dirty="0" smtClean="0">
                      <a:latin typeface="Khmer MEF1" pitchFamily="2" charset="0"/>
                      <a:cs typeface="Khmer MEF1" pitchFamily="2" charset="0"/>
                    </a:rPr>
                    <a:t>ចនាករ និង​គោល</a:t>
                  </a:r>
                  <a:r>
                    <a:rPr lang="km-KH" sz="3600" kern="1200" dirty="0" smtClean="0">
                      <a:latin typeface="Khmer MEF1" pitchFamily="2" charset="0"/>
                      <a:cs typeface="Khmer MEF1" pitchFamily="2" charset="0"/>
                    </a:rPr>
                    <a:t>ដៅ</a:t>
                  </a:r>
                  <a:endParaRPr lang="en-US" sz="3600" kern="1200" dirty="0" smtClean="0">
                    <a:latin typeface="Khmer MEF1" pitchFamily="2" charset="0"/>
                    <a:cs typeface="Khmer MEF1" pitchFamily="2" charset="0"/>
                  </a:endParaRPr>
                </a:p>
                <a:p>
                  <a:pPr lvl="0" algn="ctr" defTabSz="800100">
                    <a:lnSpc>
                      <a:spcPct val="90000"/>
                    </a:lnSpc>
                    <a:spcBef>
                      <a:spcPct val="0"/>
                    </a:spcBef>
                    <a:spcAft>
                      <a:spcPts val="1800"/>
                    </a:spcAft>
                  </a:pPr>
                  <a:r>
                    <a:rPr lang="km-KH" sz="3600" kern="1200" dirty="0" smtClean="0">
                      <a:latin typeface="Khmer MEF1" pitchFamily="2" charset="0"/>
                      <a:cs typeface="Khmer MEF1" pitchFamily="2" charset="0"/>
                    </a:rPr>
                    <a:t>អនុ</a:t>
                  </a:r>
                  <a:r>
                    <a:rPr lang="km-KH" sz="3600" kern="1200" dirty="0" smtClean="0">
                      <a:latin typeface="Khmer MEF1" pitchFamily="2" charset="0"/>
                      <a:cs typeface="Khmer MEF1" pitchFamily="2" charset="0"/>
                    </a:rPr>
                    <a:t>កម្មវិធី</a:t>
                  </a:r>
                </a:p>
              </p:txBody>
            </p:sp>
            <p:sp>
              <p:nvSpPr>
                <p:cNvPr id="15" name="Freeform 14"/>
                <p:cNvSpPr/>
                <p:nvPr/>
              </p:nvSpPr>
              <p:spPr>
                <a:xfrm>
                  <a:off x="4772607" y="1325969"/>
                  <a:ext cx="4078607" cy="1349892"/>
                </a:xfrm>
                <a:custGeom>
                  <a:avLst/>
                  <a:gdLst>
                    <a:gd name="connsiteX0" fmla="*/ 0 w 2329457"/>
                    <a:gd name="connsiteY0" fmla="*/ 139767 h 1397674"/>
                    <a:gd name="connsiteX1" fmla="*/ 139767 w 2329457"/>
                    <a:gd name="connsiteY1" fmla="*/ 0 h 1397674"/>
                    <a:gd name="connsiteX2" fmla="*/ 2189690 w 2329457"/>
                    <a:gd name="connsiteY2" fmla="*/ 0 h 1397674"/>
                    <a:gd name="connsiteX3" fmla="*/ 2329457 w 2329457"/>
                    <a:gd name="connsiteY3" fmla="*/ 139767 h 1397674"/>
                    <a:gd name="connsiteX4" fmla="*/ 2329457 w 2329457"/>
                    <a:gd name="connsiteY4" fmla="*/ 1257907 h 1397674"/>
                    <a:gd name="connsiteX5" fmla="*/ 2189690 w 2329457"/>
                    <a:gd name="connsiteY5" fmla="*/ 1397674 h 1397674"/>
                    <a:gd name="connsiteX6" fmla="*/ 139767 w 2329457"/>
                    <a:gd name="connsiteY6" fmla="*/ 1397674 h 1397674"/>
                    <a:gd name="connsiteX7" fmla="*/ 0 w 2329457"/>
                    <a:gd name="connsiteY7" fmla="*/ 1257907 h 1397674"/>
                    <a:gd name="connsiteX8" fmla="*/ 0 w 2329457"/>
                    <a:gd name="connsiteY8" fmla="*/ 139767 h 1397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329457" h="1397674">
                      <a:moveTo>
                        <a:pt x="0" y="139767"/>
                      </a:moveTo>
                      <a:cubicBezTo>
                        <a:pt x="0" y="62576"/>
                        <a:pt x="62576" y="0"/>
                        <a:pt x="139767" y="0"/>
                      </a:cubicBezTo>
                      <a:lnTo>
                        <a:pt x="2189690" y="0"/>
                      </a:lnTo>
                      <a:cubicBezTo>
                        <a:pt x="2266881" y="0"/>
                        <a:pt x="2329457" y="62576"/>
                        <a:pt x="2329457" y="139767"/>
                      </a:cubicBezTo>
                      <a:lnTo>
                        <a:pt x="2329457" y="1257907"/>
                      </a:lnTo>
                      <a:cubicBezTo>
                        <a:pt x="2329457" y="1335098"/>
                        <a:pt x="2266881" y="1397674"/>
                        <a:pt x="2189690" y="1397674"/>
                      </a:cubicBezTo>
                      <a:lnTo>
                        <a:pt x="139767" y="1397674"/>
                      </a:lnTo>
                      <a:cubicBezTo>
                        <a:pt x="62576" y="1397674"/>
                        <a:pt x="0" y="1335098"/>
                        <a:pt x="0" y="1257907"/>
                      </a:cubicBezTo>
                      <a:lnTo>
                        <a:pt x="0" y="139767"/>
                      </a:lnTo>
                      <a:close/>
                    </a:path>
                  </a:pathLst>
                </a:custGeom>
                <a:solidFill>
                  <a:srgbClr val="4C9133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5">
                    <a:shade val="80000"/>
                    <a:hueOff val="25653"/>
                    <a:satOff val="-280"/>
                    <a:lumOff val="3197"/>
                    <a:alphaOff val="0"/>
                  </a:schemeClr>
                </a:fillRef>
                <a:effectRef idx="0">
                  <a:schemeClr val="accent5">
                    <a:shade val="80000"/>
                    <a:hueOff val="25653"/>
                    <a:satOff val="-280"/>
                    <a:lumOff val="3197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09516" tIns="109516" rIns="109516" bIns="109516" numCol="1" spcCol="1270" anchor="ctr" anchorCtr="0">
                  <a:noAutofit/>
                </a:bodyPr>
                <a:lstStyle/>
                <a:p>
                  <a:pPr lvl="0" algn="ctr" defTabSz="800100">
                    <a:lnSpc>
                      <a:spcPct val="90000"/>
                    </a:lnSpc>
                    <a:spcBef>
                      <a:spcPct val="0"/>
                    </a:spcBef>
                    <a:spcAft>
                      <a:spcPts val="1800"/>
                    </a:spcAft>
                  </a:pPr>
                  <a:r>
                    <a:rPr lang="km-KH" sz="3200" kern="1200" dirty="0" smtClean="0">
                      <a:latin typeface="Khmer MEF1" pitchFamily="2" charset="0"/>
                      <a:cs typeface="Khmer MEF1" pitchFamily="2" charset="0"/>
                    </a:rPr>
                    <a:t>​</a:t>
                  </a:r>
                  <a:r>
                    <a:rPr lang="km-KH" sz="3600" kern="1200" dirty="0" smtClean="0">
                      <a:latin typeface="Khmer MEF1" pitchFamily="2" charset="0"/>
                      <a:cs typeface="Khmer MEF1" pitchFamily="2" charset="0"/>
                    </a:rPr>
                    <a:t>២.</a:t>
                  </a:r>
                  <a:r>
                    <a:rPr lang="km-KH" sz="3600" dirty="0">
                      <a:latin typeface="Khmer MEF1" pitchFamily="2" charset="0"/>
                      <a:cs typeface="Khmer MEF1" pitchFamily="2" charset="0"/>
                    </a:rPr>
                    <a:t> </a:t>
                  </a:r>
                  <a:r>
                    <a:rPr lang="km-KH" sz="3600" dirty="0" smtClean="0">
                      <a:latin typeface="Khmer MEF1" pitchFamily="2" charset="0"/>
                      <a:cs typeface="Khmer MEF1" pitchFamily="2" charset="0"/>
                    </a:rPr>
                    <a:t>អង្គ</a:t>
                  </a:r>
                  <a:r>
                    <a:rPr lang="km-KH" sz="3600" dirty="0" smtClean="0">
                      <a:latin typeface="Khmer MEF1" pitchFamily="2" charset="0"/>
                      <a:cs typeface="Khmer MEF1" pitchFamily="2" charset="0"/>
                    </a:rPr>
                    <a:t>ភាព​</a:t>
                  </a:r>
                  <a:r>
                    <a:rPr lang="km-KH" sz="3600" dirty="0" smtClean="0">
                      <a:latin typeface="Khmer MEF1" pitchFamily="2" charset="0"/>
                      <a:cs typeface="Khmer MEF1" pitchFamily="2" charset="0"/>
                    </a:rPr>
                    <a:t>ដែលទទួល</a:t>
                  </a:r>
                  <a:r>
                    <a:rPr lang="km-KH" sz="3600" dirty="0" smtClean="0">
                      <a:latin typeface="Khmer MEF1" pitchFamily="2" charset="0"/>
                      <a:cs typeface="Khmer MEF1" pitchFamily="2" charset="0"/>
                    </a:rPr>
                    <a:t>បន្ទុកអនុ</a:t>
                  </a:r>
                  <a:r>
                    <a:rPr lang="km-KH" sz="3600" dirty="0" smtClean="0">
                      <a:latin typeface="Khmer MEF1" pitchFamily="2" charset="0"/>
                      <a:cs typeface="Khmer MEF1" pitchFamily="2" charset="0"/>
                    </a:rPr>
                    <a:t>វត្ត</a:t>
                  </a:r>
                </a:p>
                <a:p>
                  <a:pPr algn="ctr" defTabSz="800100">
                    <a:lnSpc>
                      <a:spcPct val="90000"/>
                    </a:lnSpc>
                    <a:spcBef>
                      <a:spcPct val="0"/>
                    </a:spcBef>
                    <a:spcAft>
                      <a:spcPts val="600"/>
                    </a:spcAft>
                  </a:pPr>
                  <a:r>
                    <a:rPr lang="km-KH" dirty="0" smtClean="0">
                      <a:latin typeface="Khmer MEF1" pitchFamily="2" charset="0"/>
                      <a:cs typeface="Khmer MEF1" pitchFamily="2" charset="0"/>
                    </a:rPr>
                    <a:t>គោលដៅសូចនាករអនុកម្មវិធីដែលត្រូវទទួលបន្ទុកដោយអង្គភាព</a:t>
                  </a:r>
                </a:p>
                <a:p>
                  <a:pPr algn="ctr" defTabSz="800100">
                    <a:lnSpc>
                      <a:spcPct val="90000"/>
                    </a:lnSpc>
                    <a:spcBef>
                      <a:spcPct val="0"/>
                    </a:spcBef>
                    <a:spcAft>
                      <a:spcPts val="600"/>
                    </a:spcAft>
                  </a:pPr>
                  <a:r>
                    <a:rPr lang="km-KH" dirty="0" smtClean="0">
                      <a:latin typeface="Khmer MEF1" pitchFamily="2" charset="0"/>
                      <a:cs typeface="Khmer MEF1" pitchFamily="2" charset="0"/>
                    </a:rPr>
                    <a:t>ក្រោ</a:t>
                  </a:r>
                  <a:r>
                    <a:rPr lang="km-KH" dirty="0" smtClean="0">
                      <a:latin typeface="Khmer MEF1" pitchFamily="2" charset="0"/>
                      <a:cs typeface="Khmer MEF1" pitchFamily="2" charset="0"/>
                    </a:rPr>
                    <a:t>មឱវាទនីមួយៗ ក្លាយជាលទ្ធផលចុងក្រោយ​របស់អង្គភាពនោះ</a:t>
                  </a:r>
                  <a:endParaRPr lang="km-KH" sz="3200" dirty="0">
                    <a:latin typeface="Khmer MEF1" pitchFamily="2" charset="0"/>
                    <a:cs typeface="Khmer MEF1" pitchFamily="2" charset="0"/>
                  </a:endParaRPr>
                </a:p>
              </p:txBody>
            </p:sp>
            <p:sp>
              <p:nvSpPr>
                <p:cNvPr id="16" name="Freeform 15"/>
                <p:cNvSpPr/>
                <p:nvPr/>
              </p:nvSpPr>
              <p:spPr>
                <a:xfrm>
                  <a:off x="4790708" y="3014225"/>
                  <a:ext cx="4075332" cy="1349479"/>
                </a:xfrm>
                <a:custGeom>
                  <a:avLst/>
                  <a:gdLst>
                    <a:gd name="connsiteX0" fmla="*/ 0 w 2329457"/>
                    <a:gd name="connsiteY0" fmla="*/ 139767 h 1397674"/>
                    <a:gd name="connsiteX1" fmla="*/ 139767 w 2329457"/>
                    <a:gd name="connsiteY1" fmla="*/ 0 h 1397674"/>
                    <a:gd name="connsiteX2" fmla="*/ 2189690 w 2329457"/>
                    <a:gd name="connsiteY2" fmla="*/ 0 h 1397674"/>
                    <a:gd name="connsiteX3" fmla="*/ 2329457 w 2329457"/>
                    <a:gd name="connsiteY3" fmla="*/ 139767 h 1397674"/>
                    <a:gd name="connsiteX4" fmla="*/ 2329457 w 2329457"/>
                    <a:gd name="connsiteY4" fmla="*/ 1257907 h 1397674"/>
                    <a:gd name="connsiteX5" fmla="*/ 2189690 w 2329457"/>
                    <a:gd name="connsiteY5" fmla="*/ 1397674 h 1397674"/>
                    <a:gd name="connsiteX6" fmla="*/ 139767 w 2329457"/>
                    <a:gd name="connsiteY6" fmla="*/ 1397674 h 1397674"/>
                    <a:gd name="connsiteX7" fmla="*/ 0 w 2329457"/>
                    <a:gd name="connsiteY7" fmla="*/ 1257907 h 1397674"/>
                    <a:gd name="connsiteX8" fmla="*/ 0 w 2329457"/>
                    <a:gd name="connsiteY8" fmla="*/ 139767 h 1397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329457" h="1397674">
                      <a:moveTo>
                        <a:pt x="0" y="139767"/>
                      </a:moveTo>
                      <a:cubicBezTo>
                        <a:pt x="0" y="62576"/>
                        <a:pt x="62576" y="0"/>
                        <a:pt x="139767" y="0"/>
                      </a:cubicBezTo>
                      <a:lnTo>
                        <a:pt x="2189690" y="0"/>
                      </a:lnTo>
                      <a:cubicBezTo>
                        <a:pt x="2266881" y="0"/>
                        <a:pt x="2329457" y="62576"/>
                        <a:pt x="2329457" y="139767"/>
                      </a:cubicBezTo>
                      <a:lnTo>
                        <a:pt x="2329457" y="1257907"/>
                      </a:lnTo>
                      <a:cubicBezTo>
                        <a:pt x="2329457" y="1335098"/>
                        <a:pt x="2266881" y="1397674"/>
                        <a:pt x="2189690" y="1397674"/>
                      </a:cubicBezTo>
                      <a:lnTo>
                        <a:pt x="139767" y="1397674"/>
                      </a:lnTo>
                      <a:cubicBezTo>
                        <a:pt x="62576" y="1397674"/>
                        <a:pt x="0" y="1335098"/>
                        <a:pt x="0" y="1257907"/>
                      </a:cubicBezTo>
                      <a:lnTo>
                        <a:pt x="0" y="139767"/>
                      </a:lnTo>
                      <a:close/>
                    </a:path>
                  </a:pathLst>
                </a:custGeom>
                <a:solidFill>
                  <a:srgbClr val="4C9133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5">
                    <a:shade val="80000"/>
                    <a:hueOff val="51306"/>
                    <a:satOff val="-559"/>
                    <a:lumOff val="6395"/>
                    <a:alphaOff val="0"/>
                  </a:schemeClr>
                </a:fillRef>
                <a:effectRef idx="0">
                  <a:schemeClr val="accent5">
                    <a:shade val="80000"/>
                    <a:hueOff val="51306"/>
                    <a:satOff val="-559"/>
                    <a:lumOff val="6395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09516" tIns="109516" rIns="109516" bIns="109516" numCol="1" spcCol="1270" anchor="ctr" anchorCtr="0">
                  <a:noAutofit/>
                </a:bodyPr>
                <a:lstStyle/>
                <a:p>
                  <a:pPr lvl="0" algn="ctr" defTabSz="800100">
                    <a:lnSpc>
                      <a:spcPct val="90000"/>
                    </a:lnSpc>
                    <a:spcBef>
                      <a:spcPct val="0"/>
                    </a:spcBef>
                    <a:spcAft>
                      <a:spcPts val="2400"/>
                    </a:spcAft>
                  </a:pPr>
                  <a:r>
                    <a:rPr lang="km-KH" sz="3600" kern="1200" dirty="0" smtClean="0">
                      <a:latin typeface="Khmer MEF1" pitchFamily="2" charset="0"/>
                      <a:cs typeface="Khmer MEF1" pitchFamily="2" charset="0"/>
                    </a:rPr>
                    <a:t>៣. សម្រេចឱ្យបានអ្វីខ្លះ</a:t>
                  </a:r>
                  <a:r>
                    <a:rPr lang="km-KH" sz="3600" kern="1200" dirty="0" smtClean="0">
                      <a:latin typeface="Khmer MEF1" pitchFamily="2" charset="0"/>
                      <a:cs typeface="Khmer MEF1" pitchFamily="2" charset="0"/>
                    </a:rPr>
                    <a:t>?</a:t>
                  </a:r>
                  <a:endParaRPr lang="km-KH" sz="3600" kern="1200" dirty="0" smtClean="0">
                    <a:latin typeface="Khmer MEF1" pitchFamily="2" charset="0"/>
                    <a:cs typeface="Khmer MEF1" pitchFamily="2" charset="0"/>
                  </a:endParaRPr>
                </a:p>
                <a:p>
                  <a:pPr lvl="0" algn="ctr" defTabSz="800100">
                    <a:lnSpc>
                      <a:spcPct val="90000"/>
                    </a:lnSpc>
                    <a:spcBef>
                      <a:spcPct val="0"/>
                    </a:spcBef>
                    <a:spcAft>
                      <a:spcPts val="600"/>
                    </a:spcAft>
                  </a:pPr>
                  <a:r>
                    <a:rPr lang="km-KH" dirty="0" smtClean="0">
                      <a:latin typeface="Khmer MEF1" pitchFamily="2" charset="0"/>
                      <a:cs typeface="Khmer MEF1" pitchFamily="2" charset="0"/>
                    </a:rPr>
                    <a:t>សូចនាករ និងគោលដៅ​</a:t>
                  </a:r>
                  <a:r>
                    <a:rPr lang="km-KH" dirty="0" smtClean="0">
                      <a:latin typeface="Khmer MEF1" pitchFamily="2" charset="0"/>
                      <a:cs typeface="Khmer MEF1" pitchFamily="2" charset="0"/>
                    </a:rPr>
                    <a:t>របស់អង្គ</a:t>
                  </a:r>
                  <a:r>
                    <a:rPr lang="km-KH" dirty="0" smtClean="0">
                      <a:latin typeface="Khmer MEF1" pitchFamily="2" charset="0"/>
                      <a:cs typeface="Khmer MEF1" pitchFamily="2" charset="0"/>
                    </a:rPr>
                    <a:t>ភាពក្រោមឱវាទនីមួយៗ </a:t>
                  </a:r>
                </a:p>
                <a:p>
                  <a:pPr lvl="0" algn="ctr" defTabSz="800100">
                    <a:lnSpc>
                      <a:spcPct val="90000"/>
                    </a:lnSpc>
                    <a:spcBef>
                      <a:spcPct val="0"/>
                    </a:spcBef>
                    <a:spcAft>
                      <a:spcPts val="1200"/>
                    </a:spcAft>
                  </a:pPr>
                  <a:r>
                    <a:rPr lang="km-KH" dirty="0" smtClean="0">
                      <a:latin typeface="Khmer MEF1" pitchFamily="2" charset="0"/>
                      <a:cs typeface="Khmer MEF1" pitchFamily="2" charset="0"/>
                    </a:rPr>
                    <a:t>ក្នុងកម្រិតចង្កោមសកម្មភាព</a:t>
                  </a:r>
                  <a:endParaRPr lang="km-KH" sz="3200" dirty="0">
                    <a:latin typeface="Khmer MEF1" pitchFamily="2" charset="0"/>
                    <a:cs typeface="Khmer MEF1" pitchFamily="2" charset="0"/>
                  </a:endParaRPr>
                </a:p>
              </p:txBody>
            </p:sp>
            <p:sp>
              <p:nvSpPr>
                <p:cNvPr id="17" name="Freeform 16"/>
                <p:cNvSpPr/>
                <p:nvPr/>
              </p:nvSpPr>
              <p:spPr>
                <a:xfrm>
                  <a:off x="309092" y="3014225"/>
                  <a:ext cx="4075332" cy="1349479"/>
                </a:xfrm>
                <a:custGeom>
                  <a:avLst/>
                  <a:gdLst>
                    <a:gd name="connsiteX0" fmla="*/ 0 w 2329457"/>
                    <a:gd name="connsiteY0" fmla="*/ 139767 h 1397674"/>
                    <a:gd name="connsiteX1" fmla="*/ 139767 w 2329457"/>
                    <a:gd name="connsiteY1" fmla="*/ 0 h 1397674"/>
                    <a:gd name="connsiteX2" fmla="*/ 2189690 w 2329457"/>
                    <a:gd name="connsiteY2" fmla="*/ 0 h 1397674"/>
                    <a:gd name="connsiteX3" fmla="*/ 2329457 w 2329457"/>
                    <a:gd name="connsiteY3" fmla="*/ 139767 h 1397674"/>
                    <a:gd name="connsiteX4" fmla="*/ 2329457 w 2329457"/>
                    <a:gd name="connsiteY4" fmla="*/ 1257907 h 1397674"/>
                    <a:gd name="connsiteX5" fmla="*/ 2189690 w 2329457"/>
                    <a:gd name="connsiteY5" fmla="*/ 1397674 h 1397674"/>
                    <a:gd name="connsiteX6" fmla="*/ 139767 w 2329457"/>
                    <a:gd name="connsiteY6" fmla="*/ 1397674 h 1397674"/>
                    <a:gd name="connsiteX7" fmla="*/ 0 w 2329457"/>
                    <a:gd name="connsiteY7" fmla="*/ 1257907 h 1397674"/>
                    <a:gd name="connsiteX8" fmla="*/ 0 w 2329457"/>
                    <a:gd name="connsiteY8" fmla="*/ 139767 h 13976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329457" h="1397674">
                      <a:moveTo>
                        <a:pt x="0" y="139767"/>
                      </a:moveTo>
                      <a:cubicBezTo>
                        <a:pt x="0" y="62576"/>
                        <a:pt x="62576" y="0"/>
                        <a:pt x="139767" y="0"/>
                      </a:cubicBezTo>
                      <a:lnTo>
                        <a:pt x="2189690" y="0"/>
                      </a:lnTo>
                      <a:cubicBezTo>
                        <a:pt x="2266881" y="0"/>
                        <a:pt x="2329457" y="62576"/>
                        <a:pt x="2329457" y="139767"/>
                      </a:cubicBezTo>
                      <a:lnTo>
                        <a:pt x="2329457" y="1257907"/>
                      </a:lnTo>
                      <a:cubicBezTo>
                        <a:pt x="2329457" y="1335098"/>
                        <a:pt x="2266881" y="1397674"/>
                        <a:pt x="2189690" y="1397674"/>
                      </a:cubicBezTo>
                      <a:lnTo>
                        <a:pt x="139767" y="1397674"/>
                      </a:lnTo>
                      <a:cubicBezTo>
                        <a:pt x="62576" y="1397674"/>
                        <a:pt x="0" y="1335098"/>
                        <a:pt x="0" y="1257907"/>
                      </a:cubicBezTo>
                      <a:lnTo>
                        <a:pt x="0" y="139767"/>
                      </a:lnTo>
                      <a:close/>
                    </a:path>
                  </a:pathLst>
                </a:custGeom>
                <a:solidFill>
                  <a:srgbClr val="4C9133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5">
                    <a:shade val="80000"/>
                    <a:hueOff val="76959"/>
                    <a:satOff val="-839"/>
                    <a:lumOff val="9592"/>
                    <a:alphaOff val="0"/>
                  </a:schemeClr>
                </a:fillRef>
                <a:effectRef idx="0">
                  <a:schemeClr val="accent5">
                    <a:shade val="80000"/>
                    <a:hueOff val="76959"/>
                    <a:satOff val="-839"/>
                    <a:lumOff val="9592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09516" tIns="109516" rIns="109516" bIns="109516" numCol="1" spcCol="1270" anchor="ctr" anchorCtr="0">
                  <a:noAutofit/>
                </a:bodyPr>
                <a:lstStyle/>
                <a:p>
                  <a:pPr lvl="0" algn="ctr" defTabSz="800100">
                    <a:lnSpc>
                      <a:spcPct val="90000"/>
                    </a:lnSpc>
                    <a:spcBef>
                      <a:spcPct val="0"/>
                    </a:spcBef>
                    <a:spcAft>
                      <a:spcPts val="2400"/>
                    </a:spcAft>
                  </a:pPr>
                  <a:r>
                    <a:rPr lang="km-KH" sz="3600" dirty="0" smtClean="0">
                      <a:latin typeface="Khmer MEF1" pitchFamily="2" charset="0"/>
                      <a:cs typeface="Khmer MEF1" pitchFamily="2" charset="0"/>
                    </a:rPr>
                    <a:t>៤. </a:t>
                  </a:r>
                  <a:r>
                    <a:rPr lang="km-KH" sz="3600" dirty="0">
                      <a:latin typeface="Khmer MEF1" pitchFamily="2" charset="0"/>
                      <a:cs typeface="Khmer MEF1" pitchFamily="2" charset="0"/>
                    </a:rPr>
                    <a:t>អនុវត្តដូចម្ដេច?</a:t>
                  </a:r>
                </a:p>
                <a:p>
                  <a:pPr lvl="0" algn="ctr" defTabSz="800100">
                    <a:lnSpc>
                      <a:spcPct val="90000"/>
                    </a:lnSpc>
                    <a:spcBef>
                      <a:spcPct val="0"/>
                    </a:spcBef>
                    <a:spcAft>
                      <a:spcPts val="1200"/>
                    </a:spcAft>
                  </a:pPr>
                  <a:r>
                    <a:rPr lang="km-KH" sz="2000" dirty="0" smtClean="0">
                      <a:latin typeface="Khmer MEF1" pitchFamily="2" charset="0"/>
                      <a:cs typeface="Khmer MEF1" pitchFamily="2" charset="0"/>
                    </a:rPr>
                    <a:t>សកម្មភាពលម្អិត ដែលត្រូវអនុវត្តដោយការិយាល័យ</a:t>
                  </a:r>
                  <a:endParaRPr lang="km-KH" sz="3600" dirty="0">
                    <a:latin typeface="Khmer MEF1" pitchFamily="2" charset="0"/>
                    <a:cs typeface="Khmer MEF1" pitchFamily="2" charset="0"/>
                  </a:endParaRPr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3799399" y="1904912"/>
                <a:ext cx="3101701" cy="3278654"/>
                <a:chOff x="3799399" y="1904912"/>
                <a:chExt cx="3101701" cy="3278654"/>
              </a:xfrm>
            </p:grpSpPr>
            <p:sp>
              <p:nvSpPr>
                <p:cNvPr id="8" name="Chevron 7"/>
                <p:cNvSpPr/>
                <p:nvPr/>
              </p:nvSpPr>
              <p:spPr>
                <a:xfrm rot="5400000">
                  <a:off x="3835399" y="5039566"/>
                  <a:ext cx="108000" cy="180000"/>
                </a:xfrm>
                <a:prstGeom prst="chevron">
                  <a:avLst/>
                </a:prstGeom>
                <a:solidFill>
                  <a:schemeClr val="bg1"/>
                </a:solidFill>
                <a:ln>
                  <a:solidFill>
                    <a:srgbClr val="439BB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  <a:spcAft>
                      <a:spcPts val="600"/>
                    </a:spcAft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" name="Chevron 8"/>
                <p:cNvSpPr/>
                <p:nvPr/>
              </p:nvSpPr>
              <p:spPr>
                <a:xfrm rot="5400000">
                  <a:off x="6757100" y="2742871"/>
                  <a:ext cx="108000" cy="180000"/>
                </a:xfrm>
                <a:prstGeom prst="chevron">
                  <a:avLst/>
                </a:prstGeom>
                <a:solidFill>
                  <a:schemeClr val="bg1"/>
                </a:solidFill>
                <a:ln>
                  <a:solidFill>
                    <a:srgbClr val="88BED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  <a:spcAft>
                      <a:spcPts val="600"/>
                    </a:spcAft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" name="Chevron 9"/>
                <p:cNvSpPr/>
                <p:nvPr/>
              </p:nvSpPr>
              <p:spPr>
                <a:xfrm>
                  <a:off x="4530352" y="1904912"/>
                  <a:ext cx="96328" cy="201809"/>
                </a:xfrm>
                <a:prstGeom prst="chevron">
                  <a:avLst/>
                </a:prstGeom>
                <a:solidFill>
                  <a:schemeClr val="bg1"/>
                </a:solidFill>
                <a:ln>
                  <a:solidFill>
                    <a:srgbClr val="88BED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  <a:spcAft>
                      <a:spcPts val="600"/>
                    </a:spcAft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20" name="Freeform 19"/>
            <p:cNvSpPr/>
            <p:nvPr/>
          </p:nvSpPr>
          <p:spPr>
            <a:xfrm>
              <a:off x="381000" y="5870654"/>
              <a:ext cx="6192000" cy="1828800"/>
            </a:xfrm>
            <a:custGeom>
              <a:avLst/>
              <a:gdLst>
                <a:gd name="connsiteX0" fmla="*/ 0 w 2329457"/>
                <a:gd name="connsiteY0" fmla="*/ 139767 h 1397674"/>
                <a:gd name="connsiteX1" fmla="*/ 139767 w 2329457"/>
                <a:gd name="connsiteY1" fmla="*/ 0 h 1397674"/>
                <a:gd name="connsiteX2" fmla="*/ 2189690 w 2329457"/>
                <a:gd name="connsiteY2" fmla="*/ 0 h 1397674"/>
                <a:gd name="connsiteX3" fmla="*/ 2329457 w 2329457"/>
                <a:gd name="connsiteY3" fmla="*/ 139767 h 1397674"/>
                <a:gd name="connsiteX4" fmla="*/ 2329457 w 2329457"/>
                <a:gd name="connsiteY4" fmla="*/ 1257907 h 1397674"/>
                <a:gd name="connsiteX5" fmla="*/ 2189690 w 2329457"/>
                <a:gd name="connsiteY5" fmla="*/ 1397674 h 1397674"/>
                <a:gd name="connsiteX6" fmla="*/ 139767 w 2329457"/>
                <a:gd name="connsiteY6" fmla="*/ 1397674 h 1397674"/>
                <a:gd name="connsiteX7" fmla="*/ 0 w 2329457"/>
                <a:gd name="connsiteY7" fmla="*/ 1257907 h 1397674"/>
                <a:gd name="connsiteX8" fmla="*/ 0 w 2329457"/>
                <a:gd name="connsiteY8" fmla="*/ 139767 h 139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29457" h="1397674">
                  <a:moveTo>
                    <a:pt x="0" y="139767"/>
                  </a:moveTo>
                  <a:cubicBezTo>
                    <a:pt x="0" y="62576"/>
                    <a:pt x="62576" y="0"/>
                    <a:pt x="139767" y="0"/>
                  </a:cubicBezTo>
                  <a:lnTo>
                    <a:pt x="2189690" y="0"/>
                  </a:lnTo>
                  <a:cubicBezTo>
                    <a:pt x="2266881" y="0"/>
                    <a:pt x="2329457" y="62576"/>
                    <a:pt x="2329457" y="139767"/>
                  </a:cubicBezTo>
                  <a:lnTo>
                    <a:pt x="2329457" y="1257907"/>
                  </a:lnTo>
                  <a:cubicBezTo>
                    <a:pt x="2329457" y="1335098"/>
                    <a:pt x="2266881" y="1397674"/>
                    <a:pt x="2189690" y="1397674"/>
                  </a:cubicBezTo>
                  <a:lnTo>
                    <a:pt x="139767" y="1397674"/>
                  </a:lnTo>
                  <a:cubicBezTo>
                    <a:pt x="62576" y="1397674"/>
                    <a:pt x="0" y="1335098"/>
                    <a:pt x="0" y="1257907"/>
                  </a:cubicBezTo>
                  <a:lnTo>
                    <a:pt x="0" y="139767"/>
                  </a:lnTo>
                  <a:close/>
                </a:path>
              </a:pathLst>
            </a:custGeom>
            <a:solidFill>
              <a:srgbClr val="4C913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shade val="80000"/>
                <a:hueOff val="76959"/>
                <a:satOff val="-839"/>
                <a:lumOff val="9592"/>
                <a:alphaOff val="0"/>
              </a:schemeClr>
            </a:fillRef>
            <a:effectRef idx="0">
              <a:schemeClr val="accent5">
                <a:shade val="80000"/>
                <a:hueOff val="76959"/>
                <a:satOff val="-839"/>
                <a:lumOff val="959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9516" tIns="109516" rIns="109516" bIns="1095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ts val="2400"/>
                </a:spcAft>
              </a:pPr>
              <a:r>
                <a:rPr lang="km-KH" sz="3600" dirty="0">
                  <a:latin typeface="Khmer MEF1" pitchFamily="2" charset="0"/>
                  <a:cs typeface="Khmer MEF1" pitchFamily="2" charset="0"/>
                </a:rPr>
                <a:t>៥</a:t>
              </a:r>
              <a:r>
                <a:rPr lang="km-KH" sz="3600" dirty="0" smtClean="0">
                  <a:latin typeface="Khmer MEF1" pitchFamily="2" charset="0"/>
                  <a:cs typeface="Khmer MEF1" pitchFamily="2" charset="0"/>
                </a:rPr>
                <a:t>. លទ្ធផល​ចង់បាន</a:t>
              </a:r>
              <a:endParaRPr lang="km-KH" sz="3600" dirty="0">
                <a:latin typeface="Khmer MEF1" pitchFamily="2" charset="0"/>
                <a:cs typeface="Khmer MEF1" pitchFamily="2" charset="0"/>
              </a:endParaRP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</a:pPr>
              <a:r>
                <a:rPr lang="km-KH" sz="2000" dirty="0" smtClean="0">
                  <a:latin typeface="Khmer MEF1" pitchFamily="2" charset="0"/>
                  <a:cs typeface="Khmer MEF1" pitchFamily="2" charset="0"/>
                </a:rPr>
                <a:t>សូចនាករ និង​គោលដៅ ក្នុងកម្រិតសកម្មភាព</a:t>
              </a:r>
              <a:endParaRPr lang="km-KH" sz="3600" dirty="0">
                <a:latin typeface="Khmer MEF1" pitchFamily="2" charset="0"/>
                <a:cs typeface="Khmer MEF1" pitchFamily="2" charset="0"/>
              </a:endParaRPr>
            </a:p>
          </p:txBody>
        </p:sp>
      </p:grpSp>
      <p:sp>
        <p:nvSpPr>
          <p:cNvPr id="21" name="Chevron 20"/>
          <p:cNvSpPr/>
          <p:nvPr/>
        </p:nvSpPr>
        <p:spPr>
          <a:xfrm rot="5400000">
            <a:off x="3405777" y="5504636"/>
            <a:ext cx="146361" cy="273489"/>
          </a:xfrm>
          <a:prstGeom prst="chevron">
            <a:avLst/>
          </a:prstGeom>
          <a:solidFill>
            <a:schemeClr val="bg1"/>
          </a:solidFill>
          <a:ln>
            <a:solidFill>
              <a:srgbClr val="88BE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336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6531471"/>
            <a:ext cx="137160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km-KH" sz="4000" dirty="0" smtClean="0">
                <a:solidFill>
                  <a:srgbClr val="0D8946"/>
                </a:solidFill>
                <a:latin typeface="Khmer MEF2" pitchFamily="2" charset="0"/>
                <a:cs typeface="Khmer MEF2" pitchFamily="2" charset="0"/>
              </a:rPr>
              <a:t>សូមអរគុណ!</a:t>
            </a:r>
            <a:endParaRPr lang="en-US" sz="4000" dirty="0">
              <a:solidFill>
                <a:srgbClr val="0D8946"/>
              </a:solidFill>
              <a:latin typeface="Khmer MEF2" pitchFamily="2" charset="0"/>
              <a:cs typeface="Khmer MEF2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000" y="626649"/>
            <a:ext cx="2664000" cy="266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886200"/>
            <a:ext cx="13716000" cy="1476000"/>
          </a:xfrm>
          <a:prstGeom prst="rect">
            <a:avLst/>
          </a:prstGeom>
          <a:solidFill>
            <a:srgbClr val="0D8946"/>
          </a:solidFill>
          <a:ln w="76200"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hmer MEF2" panose="02000506000000020004" pitchFamily="2" charset="0"/>
                <a:cs typeface="Khmer MEF2" panose="02000506000000020004" pitchFamily="2" charset="0"/>
              </a:rPr>
              <a:t>“បើគ្មានកំណត់គោលដៅទេ យើងមិនអាចដឹងអំពីជោគជ័យរបស់យើងឡើយ”</a:t>
            </a:r>
            <a:endParaRPr lang="km-KH" sz="28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hmer MEF1" panose="02000506000000020004" pitchFamily="2" charset="0"/>
              <a:cs typeface="Khmer MEF1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51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dirty="0"/>
              <a:t>មាតិកានុក្រម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km-KH" sz="2800" dirty="0"/>
              <a:t>១. </a:t>
            </a:r>
            <a:r>
              <a:rPr lang="km-KH" sz="2800" dirty="0" smtClean="0"/>
              <a:t>សេចក្ដីផ្ដើម</a:t>
            </a:r>
            <a:endParaRPr lang="km-KH" sz="2800" dirty="0"/>
          </a:p>
          <a:p>
            <a:pPr marL="0" indent="0">
              <a:lnSpc>
                <a:spcPct val="170000"/>
              </a:lnSpc>
              <a:buNone/>
            </a:pPr>
            <a:r>
              <a:rPr lang="km-KH" sz="2800" dirty="0"/>
              <a:t>២. </a:t>
            </a:r>
            <a:r>
              <a:rPr lang="km-KH" sz="2800" dirty="0" smtClean="0"/>
              <a:t>រៀបចំដើម្បីអ្វី?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km-KH" sz="2800" dirty="0" smtClean="0"/>
              <a:t>៣. រៀបចំដូចម្ដេច​?</a:t>
            </a:r>
            <a:endParaRPr lang="km-KH" sz="2800" dirty="0"/>
          </a:p>
          <a:p>
            <a:pPr marL="0" indent="0">
              <a:lnSpc>
                <a:spcPct val="170000"/>
              </a:lnSpc>
              <a:buNone/>
            </a:pPr>
            <a:r>
              <a:rPr lang="km-KH" sz="2800" dirty="0" smtClean="0"/>
              <a:t>៤. បំបែកទៅតាមអង្គភាពក្រោមឱវាទដូចម្ដេច?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km-KH" sz="2800" dirty="0"/>
              <a:t>៥</a:t>
            </a:r>
            <a:r>
              <a:rPr lang="km-KH" sz="2800" dirty="0" smtClean="0"/>
              <a:t>. សន្និដ្ឋាន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0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dirty="0" smtClean="0"/>
              <a:t>១. សេចក្ដីផ្ដើម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10465" y="4410670"/>
            <a:ext cx="18950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0D8946"/>
                </a:solidFill>
                <a:latin typeface="Tacteing" pitchFamily="2" charset="0"/>
              </a:rPr>
              <a:t>3</a:t>
            </a:r>
            <a:endParaRPr lang="en-GB" sz="5400" dirty="0">
              <a:solidFill>
                <a:srgbClr val="0D8946"/>
              </a:solidFill>
              <a:latin typeface="Tacte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64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dirty="0" smtClean="0"/>
              <a:t>១. សេចក្ដីផ្ដើម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km-KH" dirty="0" smtClean="0"/>
              <a:t>អ្វីជាសូចនាករសមិទ្ធកម្មគន្លឹះ?</a:t>
            </a:r>
          </a:p>
          <a:p>
            <a:pPr marL="1073150" indent="-1073150">
              <a:lnSpc>
                <a:spcPct val="120000"/>
              </a:lnSpc>
              <a:buClr>
                <a:schemeClr val="tx1"/>
              </a:buClr>
              <a:buNone/>
            </a:pPr>
            <a:r>
              <a:rPr lang="en-US" b="1" dirty="0" smtClean="0"/>
              <a:t>	-</a:t>
            </a:r>
            <a:r>
              <a:rPr lang="km-KH" b="1" dirty="0" smtClean="0"/>
              <a:t>សូ</a:t>
            </a:r>
            <a:r>
              <a:rPr lang="km-KH" b="1" dirty="0"/>
              <a:t>ចនាករសមិទ្ធកម្មគន្លឹះ</a:t>
            </a:r>
            <a:r>
              <a:rPr lang="km-KH" dirty="0"/>
              <a:t> (</a:t>
            </a:r>
            <a:r>
              <a:rPr lang="en-GB" dirty="0"/>
              <a:t>Key Performance Indicator-KPI) </a:t>
            </a:r>
            <a:r>
              <a:rPr lang="km-KH" dirty="0"/>
              <a:t>គឺជារង្វាស់/ខ្នាត សម្រាប់​ត្រួតពិនិត្យ​​វឌ្ឍនភាពនៃការអនុវត្តមុខងារ/សមិទ្ធកម្ម ធៀបនឹង​គោលដៅកំណ</a:t>
            </a:r>
            <a:r>
              <a:rPr lang="km-KH" dirty="0" smtClean="0"/>
              <a:t>ត់។</a:t>
            </a:r>
          </a:p>
          <a:p>
            <a:pPr marL="1073150" indent="-1073150">
              <a:lnSpc>
                <a:spcPct val="120000"/>
              </a:lnSpc>
              <a:buClr>
                <a:schemeClr val="tx1"/>
              </a:buClr>
              <a:buNone/>
            </a:pPr>
            <a:r>
              <a:rPr lang="km-KH" dirty="0"/>
              <a:t>	</a:t>
            </a:r>
            <a:r>
              <a:rPr lang="en-US" dirty="0" smtClean="0"/>
              <a:t>-SMART</a:t>
            </a:r>
            <a:r>
              <a:rPr lang="km-KH" dirty="0" smtClean="0"/>
              <a:t>៖ ជាក់លាក់, វាស់វែងបាន, អាចសម្រេចបាន, ផ្ដោតលើលទ្ធផល, កំណត់ពេលវេលាច្បាស់លាស់។</a:t>
            </a:r>
          </a:p>
          <a:p>
            <a:pPr marL="1073150" indent="-1073150">
              <a:lnSpc>
                <a:spcPct val="120000"/>
              </a:lnSpc>
              <a:buClr>
                <a:schemeClr val="tx1"/>
              </a:buClr>
              <a:buNone/>
            </a:pPr>
            <a:r>
              <a:rPr lang="km-KH" dirty="0"/>
              <a:t>	</a:t>
            </a:r>
            <a:endParaRPr lang="km-KH" dirty="0" smtClean="0"/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km-KH" dirty="0" smtClean="0"/>
              <a:t>សញ្ញាណមកពីណា?</a:t>
            </a:r>
          </a:p>
          <a:p>
            <a:pPr marL="0" indent="0">
              <a:lnSpc>
                <a:spcPct val="120000"/>
              </a:lnSpc>
              <a:buClr>
                <a:schemeClr val="tx1"/>
              </a:buClr>
              <a:buNone/>
            </a:pPr>
            <a:r>
              <a:rPr lang="en-US" dirty="0" smtClean="0"/>
              <a:t>	-</a:t>
            </a:r>
            <a:r>
              <a:rPr lang="km-KH" dirty="0" smtClean="0"/>
              <a:t>ប្រព័ន្ធគ្រប់គ្រងគម្រោង</a:t>
            </a:r>
          </a:p>
          <a:p>
            <a:pPr marL="0" indent="0">
              <a:lnSpc>
                <a:spcPct val="120000"/>
              </a:lnSpc>
              <a:buClr>
                <a:schemeClr val="tx1"/>
              </a:buClr>
              <a:buNone/>
            </a:pPr>
            <a:r>
              <a:rPr lang="en-US" dirty="0" smtClean="0"/>
              <a:t>	-</a:t>
            </a:r>
            <a:r>
              <a:rPr lang="km-KH" dirty="0" smtClean="0"/>
              <a:t>ថវិកាកម្មវិធី (កម្មវិធីកែទម្រង់ការគ្រប់គ្រងហិរញ្ញវត្ថុសាធារណៈដំណាក់កាលទី៣)</a:t>
            </a:r>
          </a:p>
          <a:p>
            <a:pPr marL="0" indent="0">
              <a:lnSpc>
                <a:spcPct val="120000"/>
              </a:lnSpc>
              <a:buClr>
                <a:schemeClr val="tx1"/>
              </a:buClr>
              <a:buNone/>
            </a:pPr>
            <a:endParaRPr lang="km-KH" dirty="0" smtClean="0"/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km-KH" dirty="0" smtClean="0"/>
              <a:t>ធ្លាប់រៀបចំឬទេ?</a:t>
            </a:r>
          </a:p>
          <a:p>
            <a:pPr marL="0" indent="0">
              <a:lnSpc>
                <a:spcPct val="120000"/>
              </a:lnSpc>
              <a:buClr>
                <a:schemeClr val="tx1"/>
              </a:buClr>
              <a:buNone/>
            </a:pPr>
            <a:r>
              <a:rPr lang="en-US" dirty="0" smtClean="0"/>
              <a:t>	-</a:t>
            </a:r>
            <a:r>
              <a:rPr lang="km-KH" dirty="0" smtClean="0"/>
              <a:t>ថវិកាកម្មវិធីរបស់ក្រសួងសេដ្ឋកិច្ចនិងហិរញ្ញវត្ថុឆ្នាំ២០១៥,២០១៦,២០១៧</a:t>
            </a:r>
          </a:p>
          <a:p>
            <a:pPr marL="0" indent="0">
              <a:lnSpc>
                <a:spcPct val="120000"/>
              </a:lnSpc>
              <a:buClr>
                <a:schemeClr val="tx1"/>
              </a:buClr>
              <a:buNone/>
            </a:pPr>
            <a:r>
              <a:rPr lang="en-US" dirty="0" smtClean="0"/>
              <a:t>	-</a:t>
            </a:r>
            <a:r>
              <a:rPr lang="km-KH" dirty="0" smtClean="0"/>
              <a:t>ផែនការសកម្មភាពកែទម្រង់របស់អគ្គនាយកដ្ឋាន (</a:t>
            </a:r>
            <a:r>
              <a:rPr lang="en-US" dirty="0" smtClean="0"/>
              <a:t>GDAP)</a:t>
            </a:r>
          </a:p>
          <a:p>
            <a:pPr marL="0" indent="0">
              <a:lnSpc>
                <a:spcPct val="120000"/>
              </a:lnSpc>
              <a:buClr>
                <a:schemeClr val="tx1"/>
              </a:buClr>
              <a:buNone/>
            </a:pPr>
            <a:r>
              <a:rPr lang="en-US" dirty="0" smtClean="0"/>
              <a:t>	-</a:t>
            </a:r>
            <a:r>
              <a:rPr lang="km-KH" dirty="0" smtClean="0"/>
              <a:t>“រៀនផង ធ្វើផង កែលម្អជាបន្តបន្ទាប់”។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7622" y1="42000" x2="17622" y2="42000"/>
                        <a14:foregroundMark x1="18768" y1="60750" x2="10458" y2="35250"/>
                        <a14:foregroundMark x1="14327" y1="58250" x2="3438" y2="44000"/>
                        <a14:foregroundMark x1="6017" y1="37250" x2="19054" y2="39750"/>
                        <a14:foregroundMark x1="15043" y1="34750" x2="9456" y2="29750"/>
                        <a14:foregroundMark x1="5587" y1="31500" x2="2292" y2="32250"/>
                        <a14:foregroundMark x1="17622" y1="64000" x2="573" y2="62750"/>
                        <a14:foregroundMark x1="8596" y1="58250" x2="3152" y2="43250"/>
                        <a14:foregroundMark x1="3009" y1="55500" x2="573" y2="41250"/>
                        <a14:foregroundMark x1="6877" y1="50250" x2="3868" y2="47000"/>
                        <a14:foregroundMark x1="10602" y1="52750" x2="0" y2="43000"/>
                        <a14:foregroundMark x1="61461" y1="60750" x2="49570" y2="17750"/>
                        <a14:foregroundMark x1="83811" y1="62000" x2="94986" y2="28250"/>
                        <a14:foregroundMark x1="90688" y1="75500" x2="90688" y2="75500"/>
                        <a14:foregroundMark x1="90115" y1="73250" x2="90115" y2="73250"/>
                        <a14:foregroundMark x1="94699" y1="74250" x2="94699" y2="74250"/>
                        <a14:foregroundMark x1="94699" y1="74250" x2="94699" y2="74250"/>
                        <a14:foregroundMark x1="95272" y1="74250" x2="95272" y2="74250"/>
                        <a14:foregroundMark x1="95272" y1="74250" x2="95272" y2="74250"/>
                        <a14:foregroundMark x1="51719" y1="82750" x2="51719" y2="82750"/>
                        <a14:foregroundMark x1="51719" y1="82750" x2="51719" y2="82750"/>
                        <a14:foregroundMark x1="47278" y1="83750" x2="47278" y2="83750"/>
                        <a14:foregroundMark x1="47278" y1="83750" x2="47278" y2="83750"/>
                        <a14:foregroundMark x1="53868" y1="82750" x2="53868" y2="82750"/>
                        <a14:foregroundMark x1="53868" y1="82750" x2="53868" y2="82750"/>
                        <a14:foregroundMark x1="6017" y1="74500" x2="6017" y2="74500"/>
                        <a14:foregroundMark x1="6017" y1="74500" x2="6017" y2="74500"/>
                        <a14:foregroundMark x1="9742" y1="73000" x2="9742" y2="73000"/>
                        <a14:foregroundMark x1="9742" y1="73000" x2="9742" y2="73000"/>
                        <a14:foregroundMark x1="10888" y1="73750" x2="10888" y2="73750"/>
                        <a14:foregroundMark x1="10888" y1="73750" x2="10888" y2="73750"/>
                        <a14:backgroundMark x1="29083" y1="22500" x2="29083" y2="22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3051904"/>
            <a:ext cx="2484000" cy="142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675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dirty="0" smtClean="0"/>
              <a:t>២. រៀបចំដើម្បីអ្វី?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848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dirty="0" smtClean="0"/>
              <a:t>២. រៀបចំដើម្បីអ្វី?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414"/>
            <a:ext cx="12801600" cy="6593986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Clr>
                <a:schemeClr val="tx1"/>
              </a:buClr>
            </a:pPr>
            <a:r>
              <a:rPr lang="km-KH" dirty="0"/>
              <a:t>ជំហាន​ឆ្ពោះទៅមុខ​នៃ​ការងារកែទម្រង់ការគ្រប់គ្រង​ហិរញ្ញវត្ថុសាធារណៈ របស់​ កសហវ.</a:t>
            </a:r>
          </a:p>
          <a:p>
            <a:pPr>
              <a:lnSpc>
                <a:spcPct val="200000"/>
              </a:lnSpc>
              <a:buClr>
                <a:schemeClr val="tx1"/>
              </a:buClr>
            </a:pPr>
            <a:r>
              <a:rPr lang="km-KH" dirty="0" smtClean="0"/>
              <a:t>លក្ខខណ្ឌ</a:t>
            </a:r>
            <a:r>
              <a:rPr lang="km-KH" dirty="0" smtClean="0"/>
              <a:t>តម្រូវនៃ​ថវិកាកម្មវិធី៖ ផែនការយុទ្ធសាស្ត្រថវិកា និង​កញ្ចប់ថវិកា</a:t>
            </a:r>
          </a:p>
          <a:p>
            <a:pPr>
              <a:lnSpc>
                <a:spcPct val="200000"/>
              </a:lnSpc>
              <a:buClr>
                <a:schemeClr val="tx1"/>
              </a:buClr>
            </a:pPr>
            <a:r>
              <a:rPr lang="km-KH" dirty="0"/>
              <a:t>តម្រូវការចាំបាច់ឱ្យមានយន្តការវាស់វែងវឌ្ឍនភាពការងារ/សមិទ្ធកម្មនៃអង្គភាព​ក្រោម​ឱវាទ​ </a:t>
            </a:r>
            <a:r>
              <a:rPr lang="km-KH" dirty="0" smtClean="0"/>
              <a:t>ក</a:t>
            </a:r>
            <a:r>
              <a:rPr lang="km-KH" dirty="0"/>
              <a:t>សហវ.</a:t>
            </a:r>
          </a:p>
          <a:p>
            <a:pPr>
              <a:lnSpc>
                <a:spcPct val="200000"/>
              </a:lnSpc>
              <a:buClr>
                <a:schemeClr val="tx1"/>
              </a:buClr>
            </a:pPr>
            <a:r>
              <a:rPr lang="km-KH" dirty="0" smtClean="0"/>
              <a:t>ជំរុញអាទិភាពភាវូនីយកម្មសកម្មភាព</a:t>
            </a:r>
          </a:p>
          <a:p>
            <a:pPr>
              <a:lnSpc>
                <a:spcPct val="200000"/>
              </a:lnSpc>
              <a:buClr>
                <a:schemeClr val="tx1"/>
              </a:buClr>
            </a:pPr>
            <a:r>
              <a:rPr lang="km-KH" dirty="0" smtClean="0"/>
              <a:t>បង្កើនគុណភាព និងសុក្រឹតភាពនៃការត្រួតពិនិត្យ វាយតម្លៃការអនុវត្តថវិកា ជាពិសេសផ្នែកសមិទ្ធកម្ម</a:t>
            </a:r>
            <a:endParaRPr lang="en-US" dirty="0" smtClean="0"/>
          </a:p>
          <a:p>
            <a:pPr>
              <a:lnSpc>
                <a:spcPct val="200000"/>
              </a:lnSpc>
              <a:buClr>
                <a:schemeClr val="tx1"/>
              </a:buClr>
            </a:pPr>
            <a:r>
              <a:rPr lang="km-KH" dirty="0"/>
              <a:t>ទិន្នន័យ​សម្រាប់ការវិភាគរក​បញ្ហា​/​ដំណោះស្រាយ ដើម្បីកែលម្អ    ​នីតិវិធី រចនាសម្ព័ន្ធ និង​យុទ្ធសាស្ត្រក្នុងការផ្ដល់សេវាសាធារ</a:t>
            </a:r>
            <a:r>
              <a:rPr lang="km-KH" dirty="0" smtClean="0"/>
              <a:t>ណៈ</a:t>
            </a:r>
          </a:p>
          <a:p>
            <a:pPr>
              <a:lnSpc>
                <a:spcPct val="200000"/>
              </a:lnSpc>
              <a:buClr>
                <a:schemeClr val="tx1"/>
              </a:buClr>
            </a:pPr>
            <a:r>
              <a:rPr lang="km-KH" dirty="0" smtClean="0"/>
              <a:t>ផ្ដល់យន្តការគ្រប់គ្រងផ្ទៃក្នុង។</a:t>
            </a:r>
            <a:endParaRPr lang="km-KH" dirty="0"/>
          </a:p>
          <a:p>
            <a:pPr>
              <a:lnSpc>
                <a:spcPct val="200000"/>
              </a:lnSpc>
              <a:buClr>
                <a:schemeClr val="tx1"/>
              </a:buClr>
            </a:pPr>
            <a:endParaRPr lang="km-KH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4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dirty="0" smtClean="0"/>
              <a:t>៣. រៀបចំដូចម្ដេច?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48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dirty="0" smtClean="0"/>
              <a:t>៣. រៀបចំដូចម្ដេច?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7968" y="1443335"/>
            <a:ext cx="4746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m-KH" sz="2400" dirty="0" smtClean="0">
                <a:latin typeface="Khmer MEF1" panose="02000506000000020004" pitchFamily="2" charset="0"/>
                <a:cs typeface="Khmer MEF1" panose="02000506000000020004" pitchFamily="2" charset="0"/>
              </a:rPr>
              <a:t>តារាង ២ នៃផែនការយុទ្ធសាស្ត្រថវិកា</a:t>
            </a:r>
            <a:endParaRPr lang="en-GB" sz="2400" dirty="0">
              <a:latin typeface="Khmer MEF1" panose="02000506000000020004" pitchFamily="2" charset="0"/>
              <a:cs typeface="Khmer MEF1" panose="02000506000000020004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38400"/>
            <a:ext cx="12115800" cy="5610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259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dirty="0" smtClean="0"/>
              <a:t>៣. រៀបចំដូចម្ដេច?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546" y="2438400"/>
            <a:ext cx="12548254" cy="52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7968" y="1371600"/>
            <a:ext cx="6920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m-KH" sz="2400" dirty="0" smtClean="0">
                <a:latin typeface="Khmer MEF1" panose="02000506000000020004" pitchFamily="2" charset="0"/>
                <a:cs typeface="Khmer MEF1" panose="02000506000000020004" pitchFamily="2" charset="0"/>
              </a:rPr>
              <a:t>តារាង ៧ “ខ” នៃគម្រោងចំណូល</a:t>
            </a:r>
            <a:r>
              <a:rPr lang="en-US" sz="2400" dirty="0" smtClean="0">
                <a:latin typeface="Khmer MEF1" panose="02000506000000020004" pitchFamily="2" charset="0"/>
                <a:cs typeface="Khmer MEF1" panose="02000506000000020004" pitchFamily="2" charset="0"/>
              </a:rPr>
              <a:t>-</a:t>
            </a:r>
            <a:r>
              <a:rPr lang="km-KH" sz="2400" dirty="0" smtClean="0">
                <a:latin typeface="Khmer MEF1" panose="02000506000000020004" pitchFamily="2" charset="0"/>
                <a:cs typeface="Khmer MEF1" panose="02000506000000020004" pitchFamily="2" charset="0"/>
              </a:rPr>
              <a:t>ចំណាយថវិកាប្រចាំឆ្នាំ</a:t>
            </a:r>
            <a:endParaRPr lang="en-GB" sz="2400" dirty="0">
              <a:latin typeface="Khmer MEF1" panose="02000506000000020004" pitchFamily="2" charset="0"/>
              <a:cs typeface="Khmer MEF1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3259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Clarity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7004</TotalTime>
  <Words>594</Words>
  <Application>Microsoft Office PowerPoint</Application>
  <PresentationFormat>Custom</PresentationFormat>
  <Paragraphs>87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Khmer MEF1</vt:lpstr>
      <vt:lpstr>Khmer MEF2</vt:lpstr>
      <vt:lpstr>Limon S1</vt:lpstr>
      <vt:lpstr>Tacteing</vt:lpstr>
      <vt:lpstr>Clarity</vt:lpstr>
      <vt:lpstr>PowerPoint Presentation</vt:lpstr>
      <vt:lpstr>មាតិកានុក្រម</vt:lpstr>
      <vt:lpstr>១. សេចក្ដីផ្ដើម</vt:lpstr>
      <vt:lpstr>១. សេចក្ដីផ្ដើម</vt:lpstr>
      <vt:lpstr>២. រៀបចំដើម្បីអ្វី?</vt:lpstr>
      <vt:lpstr>២. រៀបចំដើម្បីអ្វី?</vt:lpstr>
      <vt:lpstr>៣. រៀបចំដូចម្ដេច?</vt:lpstr>
      <vt:lpstr>៣. រៀបចំដូចម្ដេច?</vt:lpstr>
      <vt:lpstr>៣. រៀបចំដូចម្ដេច?</vt:lpstr>
      <vt:lpstr>៣. រៀបចំដូចម្ដេច?</vt:lpstr>
      <vt:lpstr>៣. រៀបចំដូចម្ដេច?</vt:lpstr>
      <vt:lpstr>៤. បំបែកទៅតាមអង្គភាពក្រោមឱវាទដូចម្ដេច?</vt:lpstr>
      <vt:lpstr>៤. បំបែកតាមអង្គភាពក្រោមឱវាទដូចម្ដេច?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</dc:creator>
  <cp:lastModifiedBy>Chandaro C</cp:lastModifiedBy>
  <cp:revision>709</cp:revision>
  <cp:lastPrinted>2015-03-31T02:33:53Z</cp:lastPrinted>
  <dcterms:created xsi:type="dcterms:W3CDTF">2006-08-16T00:00:00Z</dcterms:created>
  <dcterms:modified xsi:type="dcterms:W3CDTF">2017-05-02T14:25:44Z</dcterms:modified>
</cp:coreProperties>
</file>